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7" r:id="rId5"/>
    <p:sldId id="257" r:id="rId6"/>
    <p:sldId id="268" r:id="rId7"/>
    <p:sldId id="258" r:id="rId8"/>
    <p:sldId id="259" r:id="rId9"/>
    <p:sldId id="275" r:id="rId10"/>
    <p:sldId id="272" r:id="rId11"/>
    <p:sldId id="273" r:id="rId12"/>
    <p:sldId id="260" r:id="rId13"/>
    <p:sldId id="274" r:id="rId14"/>
    <p:sldId id="261" r:id="rId15"/>
    <p:sldId id="262" r:id="rId16"/>
    <p:sldId id="263" r:id="rId17"/>
    <p:sldId id="270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54D253-54A1-4AD1-80FF-BADB480FA5F1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278BFA20-4492-42D1-A08A-818EB1D949A6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altLang="zh-CN" sz="2400" b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Develop Soft Body Robots</a:t>
          </a:r>
          <a:endParaRPr lang="en-US" sz="2400" b="0" dirty="0">
            <a:solidFill>
              <a:schemeClr val="tx2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FDFF56-96CC-41EA-914F-9BA2A5545C71}" type="parTrans" cxnId="{FD43E124-CC9F-4217-956A-4F2A59D89BA0}">
      <dgm:prSet/>
      <dgm:spPr/>
      <dgm:t>
        <a:bodyPr/>
        <a:lstStyle/>
        <a:p>
          <a:endParaRPr lang="en-US" b="1"/>
        </a:p>
      </dgm:t>
    </dgm:pt>
    <dgm:pt modelId="{E27EB765-25AE-44AF-A024-860A82485267}" type="sibTrans" cxnId="{FD43E124-CC9F-4217-956A-4F2A59D89BA0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endParaRPr lang="en-US" b="1"/>
        </a:p>
      </dgm:t>
    </dgm:pt>
    <dgm:pt modelId="{CDA2359D-0E15-4ACA-A1CE-A0DA44429691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altLang="zh-CN" sz="2400" b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Tensegrity Structure </a:t>
          </a:r>
          <a:endParaRPr lang="en-US" sz="2400" b="0" dirty="0">
            <a:solidFill>
              <a:schemeClr val="tx2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2E482E-A088-47C7-B35B-5BD8C1563630}" type="parTrans" cxnId="{B709FE57-10EC-406B-B1B8-8ABCC2B274A4}">
      <dgm:prSet/>
      <dgm:spPr/>
      <dgm:t>
        <a:bodyPr/>
        <a:lstStyle/>
        <a:p>
          <a:endParaRPr lang="en-US" b="1"/>
        </a:p>
      </dgm:t>
    </dgm:pt>
    <dgm:pt modelId="{25CFDBE3-A10F-415D-88C1-6D2019690407}" type="sibTrans" cxnId="{B709FE57-10EC-406B-B1B8-8ABCC2B274A4}">
      <dgm:prSet/>
      <dgm:spPr/>
      <dgm:t>
        <a:bodyPr/>
        <a:lstStyle/>
        <a:p>
          <a:endParaRPr lang="en-US" b="1"/>
        </a:p>
      </dgm:t>
    </dgm:pt>
    <dgm:pt modelId="{A7152500-84DE-4DEC-83FA-E00D18110EBA}" type="pres">
      <dgm:prSet presAssocID="{A254D253-54A1-4AD1-80FF-BADB480FA5F1}" presName="Name0" presStyleCnt="0">
        <dgm:presLayoutVars>
          <dgm:dir/>
          <dgm:resizeHandles val="exact"/>
        </dgm:presLayoutVars>
      </dgm:prSet>
      <dgm:spPr/>
    </dgm:pt>
    <dgm:pt modelId="{FD1B5099-1C1A-4D7F-BF9E-AD8A3A498D2B}" type="pres">
      <dgm:prSet presAssocID="{278BFA20-4492-42D1-A08A-818EB1D949A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545885-2331-40C6-814D-8EB0D309A048}" type="pres">
      <dgm:prSet presAssocID="{E27EB765-25AE-44AF-A024-860A82485267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A292EED5-DC1D-4D82-9584-54CF8D85B9DD}" type="pres">
      <dgm:prSet presAssocID="{E27EB765-25AE-44AF-A024-860A82485267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26ECE3F7-7A70-4EE0-9ECF-CB59C09A22EB}" type="pres">
      <dgm:prSet presAssocID="{CDA2359D-0E15-4ACA-A1CE-A0DA4442969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D43E124-CC9F-4217-956A-4F2A59D89BA0}" srcId="{A254D253-54A1-4AD1-80FF-BADB480FA5F1}" destId="{278BFA20-4492-42D1-A08A-818EB1D949A6}" srcOrd="0" destOrd="0" parTransId="{01FDFF56-96CC-41EA-914F-9BA2A5545C71}" sibTransId="{E27EB765-25AE-44AF-A024-860A82485267}"/>
    <dgm:cxn modelId="{FAE70CB9-8382-49FF-86D9-1C9E3615EBD0}" type="presOf" srcId="{E27EB765-25AE-44AF-A024-860A82485267}" destId="{E7545885-2331-40C6-814D-8EB0D309A048}" srcOrd="0" destOrd="0" presId="urn:microsoft.com/office/officeart/2005/8/layout/process1"/>
    <dgm:cxn modelId="{789DB33E-4D27-4662-A2B3-73CCFF9D76DF}" type="presOf" srcId="{E27EB765-25AE-44AF-A024-860A82485267}" destId="{A292EED5-DC1D-4D82-9584-54CF8D85B9DD}" srcOrd="1" destOrd="0" presId="urn:microsoft.com/office/officeart/2005/8/layout/process1"/>
    <dgm:cxn modelId="{B709FE57-10EC-406B-B1B8-8ABCC2B274A4}" srcId="{A254D253-54A1-4AD1-80FF-BADB480FA5F1}" destId="{CDA2359D-0E15-4ACA-A1CE-A0DA44429691}" srcOrd="1" destOrd="0" parTransId="{A62E482E-A088-47C7-B35B-5BD8C1563630}" sibTransId="{25CFDBE3-A10F-415D-88C1-6D2019690407}"/>
    <dgm:cxn modelId="{C363C13F-06E5-461A-81CE-FF3DCA409971}" type="presOf" srcId="{278BFA20-4492-42D1-A08A-818EB1D949A6}" destId="{FD1B5099-1C1A-4D7F-BF9E-AD8A3A498D2B}" srcOrd="0" destOrd="0" presId="urn:microsoft.com/office/officeart/2005/8/layout/process1"/>
    <dgm:cxn modelId="{FA21252C-2876-4D8C-BCEA-AD1098A4883A}" type="presOf" srcId="{A254D253-54A1-4AD1-80FF-BADB480FA5F1}" destId="{A7152500-84DE-4DEC-83FA-E00D18110EBA}" srcOrd="0" destOrd="0" presId="urn:microsoft.com/office/officeart/2005/8/layout/process1"/>
    <dgm:cxn modelId="{6DF16161-3230-400C-9E02-66037FDC4EC2}" type="presOf" srcId="{CDA2359D-0E15-4ACA-A1CE-A0DA44429691}" destId="{26ECE3F7-7A70-4EE0-9ECF-CB59C09A22EB}" srcOrd="0" destOrd="0" presId="urn:microsoft.com/office/officeart/2005/8/layout/process1"/>
    <dgm:cxn modelId="{5693B7C2-5041-46C1-8ECE-EA53FB7E448E}" type="presParOf" srcId="{A7152500-84DE-4DEC-83FA-E00D18110EBA}" destId="{FD1B5099-1C1A-4D7F-BF9E-AD8A3A498D2B}" srcOrd="0" destOrd="0" presId="urn:microsoft.com/office/officeart/2005/8/layout/process1"/>
    <dgm:cxn modelId="{DD67E96B-358D-4DEA-A607-FF608465A9E6}" type="presParOf" srcId="{A7152500-84DE-4DEC-83FA-E00D18110EBA}" destId="{E7545885-2331-40C6-814D-8EB0D309A048}" srcOrd="1" destOrd="0" presId="urn:microsoft.com/office/officeart/2005/8/layout/process1"/>
    <dgm:cxn modelId="{61A61892-9B6D-4AF9-A63E-C1104962B88B}" type="presParOf" srcId="{E7545885-2331-40C6-814D-8EB0D309A048}" destId="{A292EED5-DC1D-4D82-9584-54CF8D85B9DD}" srcOrd="0" destOrd="0" presId="urn:microsoft.com/office/officeart/2005/8/layout/process1"/>
    <dgm:cxn modelId="{FF763206-2897-490A-9AF2-668DBE79186A}" type="presParOf" srcId="{A7152500-84DE-4DEC-83FA-E00D18110EBA}" destId="{26ECE3F7-7A70-4EE0-9ECF-CB59C09A22E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3DCC7A-2989-413B-8024-8D3225689928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1194C-F32E-44D2-86FB-AA8C5C7BCCDB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altLang="zh-CN" sz="24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Design Control Policy for Such Robots</a:t>
          </a:r>
          <a:endParaRPr lang="en-US" sz="2400" dirty="0">
            <a:solidFill>
              <a:schemeClr val="tx2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24736F-98AE-4DAC-AD42-EF938C91F47D}" type="parTrans" cxnId="{2E02AF02-3374-40E4-AE05-399D40F27271}">
      <dgm:prSet/>
      <dgm:spPr/>
      <dgm:t>
        <a:bodyPr/>
        <a:lstStyle/>
        <a:p>
          <a:endParaRPr lang="en-US"/>
        </a:p>
      </dgm:t>
    </dgm:pt>
    <dgm:pt modelId="{5D603A17-160E-4465-8D00-4D576E26B839}" type="sibTrans" cxnId="{2E02AF02-3374-40E4-AE05-399D40F27271}">
      <dgm:prSet/>
      <dgm:spPr/>
      <dgm:t>
        <a:bodyPr/>
        <a:lstStyle/>
        <a:p>
          <a:endParaRPr lang="en-US"/>
        </a:p>
      </dgm:t>
    </dgm:pt>
    <dgm:pt modelId="{069E81B1-2F12-4CDB-BE52-82B6EDAEA0F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Model-based Shape Control</a:t>
          </a:r>
          <a:endParaRPr lang="en-US" dirty="0">
            <a:solidFill>
              <a:schemeClr val="tx2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1A37D3-56F7-4C63-96F7-40FC7A19430E}" type="parTrans" cxnId="{4D2F4F10-3C37-4FB9-8505-CE4C977DBB97}">
      <dgm:prSet/>
      <dgm:spPr/>
      <dgm:t>
        <a:bodyPr/>
        <a:lstStyle/>
        <a:p>
          <a:endParaRPr lang="en-US"/>
        </a:p>
      </dgm:t>
    </dgm:pt>
    <dgm:pt modelId="{049C9B78-21F0-4C14-A068-8AA3F6F7A1CC}" type="sibTrans" cxnId="{4D2F4F10-3C37-4FB9-8505-CE4C977DBB97}">
      <dgm:prSet/>
      <dgm:spPr/>
      <dgm:t>
        <a:bodyPr/>
        <a:lstStyle/>
        <a:p>
          <a:endParaRPr lang="en-US"/>
        </a:p>
      </dgm:t>
    </dgm:pt>
    <dgm:pt modelId="{9E165BD1-20AF-45D7-8FB3-E228AA4DD172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D2C Algorithm</a:t>
          </a:r>
          <a:endParaRPr lang="en-US" dirty="0">
            <a:solidFill>
              <a:schemeClr val="tx2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17B29E-CFDF-418E-8415-6EDE5F84E3D0}" type="parTrans" cxnId="{3C868DB8-22FE-4F6E-8AAF-DBE07B9DB175}">
      <dgm:prSet/>
      <dgm:spPr/>
      <dgm:t>
        <a:bodyPr/>
        <a:lstStyle/>
        <a:p>
          <a:endParaRPr lang="en-US"/>
        </a:p>
      </dgm:t>
    </dgm:pt>
    <dgm:pt modelId="{0765FCF1-C133-426C-9741-CD7C0C0E452B}" type="sibTrans" cxnId="{3C868DB8-22FE-4F6E-8AAF-DBE07B9DB175}">
      <dgm:prSet/>
      <dgm:spPr/>
      <dgm:t>
        <a:bodyPr/>
        <a:lstStyle/>
        <a:p>
          <a:endParaRPr lang="en-US"/>
        </a:p>
      </dgm:t>
    </dgm:pt>
    <dgm:pt modelId="{DE927C8B-7AD4-4251-A439-1F78D3998C3A}" type="pres">
      <dgm:prSet presAssocID="{703DCC7A-2989-413B-8024-8D322568992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BBB468D-0E79-423C-89F8-47A6EBF3B7F5}" type="pres">
      <dgm:prSet presAssocID="{D761194C-F32E-44D2-86FB-AA8C5C7BCCDB}" presName="root1" presStyleCnt="0"/>
      <dgm:spPr/>
    </dgm:pt>
    <dgm:pt modelId="{14C3A4B5-D363-4CD9-ADDB-41CB67143A44}" type="pres">
      <dgm:prSet presAssocID="{D761194C-F32E-44D2-86FB-AA8C5C7BCCDB}" presName="LevelOneTextNode" presStyleLbl="node0" presStyleIdx="0" presStyleCnt="1" custScaleX="3038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4454BDA-4946-4756-82E7-BAB792CA3C10}" type="pres">
      <dgm:prSet presAssocID="{D761194C-F32E-44D2-86FB-AA8C5C7BCCDB}" presName="level2hierChild" presStyleCnt="0"/>
      <dgm:spPr/>
    </dgm:pt>
    <dgm:pt modelId="{95FF0BD7-1FA0-4DD1-B33B-48D4230C859A}" type="pres">
      <dgm:prSet presAssocID="{801A37D3-56F7-4C63-96F7-40FC7A19430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13F0DDA3-8CE2-470C-8036-4E670D2BFC17}" type="pres">
      <dgm:prSet presAssocID="{801A37D3-56F7-4C63-96F7-40FC7A19430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3531C089-0775-4E44-8A38-D40A58A1DD68}" type="pres">
      <dgm:prSet presAssocID="{069E81B1-2F12-4CDB-BE52-82B6EDAEA0F0}" presName="root2" presStyleCnt="0"/>
      <dgm:spPr/>
    </dgm:pt>
    <dgm:pt modelId="{00D1029B-BFD6-4148-AFBF-5B8913C1A532}" type="pres">
      <dgm:prSet presAssocID="{069E81B1-2F12-4CDB-BE52-82B6EDAEA0F0}" presName="LevelTwoTextNode" presStyleLbl="node2" presStyleIdx="0" presStyleCnt="2" custScaleX="2567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656036-A886-4F5F-9810-7CAC0B2DD726}" type="pres">
      <dgm:prSet presAssocID="{069E81B1-2F12-4CDB-BE52-82B6EDAEA0F0}" presName="level3hierChild" presStyleCnt="0"/>
      <dgm:spPr/>
    </dgm:pt>
    <dgm:pt modelId="{F74ED49E-70DD-4D96-ACE7-970F68E8AFC1}" type="pres">
      <dgm:prSet presAssocID="{4F17B29E-CFDF-418E-8415-6EDE5F84E3D0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103B8FC5-7FD8-4A1E-917C-E2BE55C821A8}" type="pres">
      <dgm:prSet presAssocID="{4F17B29E-CFDF-418E-8415-6EDE5F84E3D0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40F6084F-A896-487F-BEC5-27B6695E6BD7}" type="pres">
      <dgm:prSet presAssocID="{9E165BD1-20AF-45D7-8FB3-E228AA4DD172}" presName="root2" presStyleCnt="0"/>
      <dgm:spPr/>
    </dgm:pt>
    <dgm:pt modelId="{A2128F99-3BAE-490A-9850-9EF807412CE5}" type="pres">
      <dgm:prSet presAssocID="{9E165BD1-20AF-45D7-8FB3-E228AA4DD172}" presName="LevelTwoTextNode" presStyleLbl="node2" presStyleIdx="1" presStyleCnt="2" custScaleX="2567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C95767-E5E2-41E6-8169-4A63115439F7}" type="pres">
      <dgm:prSet presAssocID="{9E165BD1-20AF-45D7-8FB3-E228AA4DD172}" presName="level3hierChild" presStyleCnt="0"/>
      <dgm:spPr/>
    </dgm:pt>
  </dgm:ptLst>
  <dgm:cxnLst>
    <dgm:cxn modelId="{3C868DB8-22FE-4F6E-8AAF-DBE07B9DB175}" srcId="{D761194C-F32E-44D2-86FB-AA8C5C7BCCDB}" destId="{9E165BD1-20AF-45D7-8FB3-E228AA4DD172}" srcOrd="1" destOrd="0" parTransId="{4F17B29E-CFDF-418E-8415-6EDE5F84E3D0}" sibTransId="{0765FCF1-C133-426C-9741-CD7C0C0E452B}"/>
    <dgm:cxn modelId="{015C8B8C-67B9-4977-B306-CBF562645B6F}" type="presOf" srcId="{069E81B1-2F12-4CDB-BE52-82B6EDAEA0F0}" destId="{00D1029B-BFD6-4148-AFBF-5B8913C1A532}" srcOrd="0" destOrd="0" presId="urn:microsoft.com/office/officeart/2005/8/layout/hierarchy2"/>
    <dgm:cxn modelId="{009C6ECE-F652-47CE-AB55-619C38A65FC5}" type="presOf" srcId="{D761194C-F32E-44D2-86FB-AA8C5C7BCCDB}" destId="{14C3A4B5-D363-4CD9-ADDB-41CB67143A44}" srcOrd="0" destOrd="0" presId="urn:microsoft.com/office/officeart/2005/8/layout/hierarchy2"/>
    <dgm:cxn modelId="{B25B294B-2E85-44BB-A379-0134F6E611F2}" type="presOf" srcId="{703DCC7A-2989-413B-8024-8D3225689928}" destId="{DE927C8B-7AD4-4251-A439-1F78D3998C3A}" srcOrd="0" destOrd="0" presId="urn:microsoft.com/office/officeart/2005/8/layout/hierarchy2"/>
    <dgm:cxn modelId="{1B3BC2D7-0F9B-47AC-A0CD-A5C3B4A8D333}" type="presOf" srcId="{9E165BD1-20AF-45D7-8FB3-E228AA4DD172}" destId="{A2128F99-3BAE-490A-9850-9EF807412CE5}" srcOrd="0" destOrd="0" presId="urn:microsoft.com/office/officeart/2005/8/layout/hierarchy2"/>
    <dgm:cxn modelId="{2E02AF02-3374-40E4-AE05-399D40F27271}" srcId="{703DCC7A-2989-413B-8024-8D3225689928}" destId="{D761194C-F32E-44D2-86FB-AA8C5C7BCCDB}" srcOrd="0" destOrd="0" parTransId="{1424736F-98AE-4DAC-AD42-EF938C91F47D}" sibTransId="{5D603A17-160E-4465-8D00-4D576E26B839}"/>
    <dgm:cxn modelId="{7E95D9BB-F633-45BE-9BA6-594F88323049}" type="presOf" srcId="{801A37D3-56F7-4C63-96F7-40FC7A19430E}" destId="{13F0DDA3-8CE2-470C-8036-4E670D2BFC17}" srcOrd="1" destOrd="0" presId="urn:microsoft.com/office/officeart/2005/8/layout/hierarchy2"/>
    <dgm:cxn modelId="{3D446CCC-8996-48E2-8C9A-FC215E7FB8D1}" type="presOf" srcId="{4F17B29E-CFDF-418E-8415-6EDE5F84E3D0}" destId="{F74ED49E-70DD-4D96-ACE7-970F68E8AFC1}" srcOrd="0" destOrd="0" presId="urn:microsoft.com/office/officeart/2005/8/layout/hierarchy2"/>
    <dgm:cxn modelId="{A4463A68-3373-4795-A65C-BF4B3AEAF2BD}" type="presOf" srcId="{801A37D3-56F7-4C63-96F7-40FC7A19430E}" destId="{95FF0BD7-1FA0-4DD1-B33B-48D4230C859A}" srcOrd="0" destOrd="0" presId="urn:microsoft.com/office/officeart/2005/8/layout/hierarchy2"/>
    <dgm:cxn modelId="{4D2F4F10-3C37-4FB9-8505-CE4C977DBB97}" srcId="{D761194C-F32E-44D2-86FB-AA8C5C7BCCDB}" destId="{069E81B1-2F12-4CDB-BE52-82B6EDAEA0F0}" srcOrd="0" destOrd="0" parTransId="{801A37D3-56F7-4C63-96F7-40FC7A19430E}" sibTransId="{049C9B78-21F0-4C14-A068-8AA3F6F7A1CC}"/>
    <dgm:cxn modelId="{4031ABE1-8B4C-456E-866E-22BE93DD6B25}" type="presOf" srcId="{4F17B29E-CFDF-418E-8415-6EDE5F84E3D0}" destId="{103B8FC5-7FD8-4A1E-917C-E2BE55C821A8}" srcOrd="1" destOrd="0" presId="urn:microsoft.com/office/officeart/2005/8/layout/hierarchy2"/>
    <dgm:cxn modelId="{AFA9487C-FA28-4D21-84F0-66C4725B54AF}" type="presParOf" srcId="{DE927C8B-7AD4-4251-A439-1F78D3998C3A}" destId="{7BBB468D-0E79-423C-89F8-47A6EBF3B7F5}" srcOrd="0" destOrd="0" presId="urn:microsoft.com/office/officeart/2005/8/layout/hierarchy2"/>
    <dgm:cxn modelId="{5E7365E4-E2ED-4132-A208-552043F8CCA5}" type="presParOf" srcId="{7BBB468D-0E79-423C-89F8-47A6EBF3B7F5}" destId="{14C3A4B5-D363-4CD9-ADDB-41CB67143A44}" srcOrd="0" destOrd="0" presId="urn:microsoft.com/office/officeart/2005/8/layout/hierarchy2"/>
    <dgm:cxn modelId="{F47E7ECD-AB6C-461D-A102-73CC9CA05133}" type="presParOf" srcId="{7BBB468D-0E79-423C-89F8-47A6EBF3B7F5}" destId="{B4454BDA-4946-4756-82E7-BAB792CA3C10}" srcOrd="1" destOrd="0" presId="urn:microsoft.com/office/officeart/2005/8/layout/hierarchy2"/>
    <dgm:cxn modelId="{22B7BDF8-C441-4828-92DC-7269997C0606}" type="presParOf" srcId="{B4454BDA-4946-4756-82E7-BAB792CA3C10}" destId="{95FF0BD7-1FA0-4DD1-B33B-48D4230C859A}" srcOrd="0" destOrd="0" presId="urn:microsoft.com/office/officeart/2005/8/layout/hierarchy2"/>
    <dgm:cxn modelId="{F93D42A4-6914-4438-939B-1C96390BF480}" type="presParOf" srcId="{95FF0BD7-1FA0-4DD1-B33B-48D4230C859A}" destId="{13F0DDA3-8CE2-470C-8036-4E670D2BFC17}" srcOrd="0" destOrd="0" presId="urn:microsoft.com/office/officeart/2005/8/layout/hierarchy2"/>
    <dgm:cxn modelId="{947DBEBA-860D-4C04-B02E-048BB487A6C8}" type="presParOf" srcId="{B4454BDA-4946-4756-82E7-BAB792CA3C10}" destId="{3531C089-0775-4E44-8A38-D40A58A1DD68}" srcOrd="1" destOrd="0" presId="urn:microsoft.com/office/officeart/2005/8/layout/hierarchy2"/>
    <dgm:cxn modelId="{78F894CA-8426-4D20-B306-DF5276C53064}" type="presParOf" srcId="{3531C089-0775-4E44-8A38-D40A58A1DD68}" destId="{00D1029B-BFD6-4148-AFBF-5B8913C1A532}" srcOrd="0" destOrd="0" presId="urn:microsoft.com/office/officeart/2005/8/layout/hierarchy2"/>
    <dgm:cxn modelId="{26A298FB-9E38-4075-B4E0-BCA3D1E209FA}" type="presParOf" srcId="{3531C089-0775-4E44-8A38-D40A58A1DD68}" destId="{40656036-A886-4F5F-9810-7CAC0B2DD726}" srcOrd="1" destOrd="0" presId="urn:microsoft.com/office/officeart/2005/8/layout/hierarchy2"/>
    <dgm:cxn modelId="{7673D074-7F47-48C9-B272-3BB37B143C25}" type="presParOf" srcId="{B4454BDA-4946-4756-82E7-BAB792CA3C10}" destId="{F74ED49E-70DD-4D96-ACE7-970F68E8AFC1}" srcOrd="2" destOrd="0" presId="urn:microsoft.com/office/officeart/2005/8/layout/hierarchy2"/>
    <dgm:cxn modelId="{5EC55166-D76B-4A7F-937A-861C6E99467E}" type="presParOf" srcId="{F74ED49E-70DD-4D96-ACE7-970F68E8AFC1}" destId="{103B8FC5-7FD8-4A1E-917C-E2BE55C821A8}" srcOrd="0" destOrd="0" presId="urn:microsoft.com/office/officeart/2005/8/layout/hierarchy2"/>
    <dgm:cxn modelId="{B3B502CF-665A-4C1F-8802-EEBB98980434}" type="presParOf" srcId="{B4454BDA-4946-4756-82E7-BAB792CA3C10}" destId="{40F6084F-A896-487F-BEC5-27B6695E6BD7}" srcOrd="3" destOrd="0" presId="urn:microsoft.com/office/officeart/2005/8/layout/hierarchy2"/>
    <dgm:cxn modelId="{165D4487-1812-41A0-B152-5627FAD41E09}" type="presParOf" srcId="{40F6084F-A896-487F-BEC5-27B6695E6BD7}" destId="{A2128F99-3BAE-490A-9850-9EF807412CE5}" srcOrd="0" destOrd="0" presId="urn:microsoft.com/office/officeart/2005/8/layout/hierarchy2"/>
    <dgm:cxn modelId="{D7C269C0-3267-4EAB-B085-17AEE849C318}" type="presParOf" srcId="{40F6084F-A896-487F-BEC5-27B6695E6BD7}" destId="{A9C95767-E5E2-41E6-8169-4A63115439F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54D253-54A1-4AD1-80FF-BADB480FA5F1}" type="doc">
      <dgm:prSet loTypeId="urn:microsoft.com/office/officeart/2005/8/layout/process1" loCatId="process" qsTypeId="urn:microsoft.com/office/officeart/2005/8/quickstyle/simple1" qsCatId="simple" csTypeId="urn:microsoft.com/office/officeart/2005/8/colors/accent1_5" csCatId="accent1" phldr="1"/>
      <dgm:spPr/>
    </dgm:pt>
    <dgm:pt modelId="{278BFA20-4492-42D1-A08A-818EB1D949A6}">
      <dgm:prSet phldrT="[Text]" custT="1"/>
      <dgm:spPr/>
      <dgm:t>
        <a:bodyPr/>
        <a:lstStyle/>
        <a:p>
          <a:pPr>
            <a:buNone/>
          </a:pPr>
          <a:r>
            <a:rPr lang="en-US" altLang="zh-CN" sz="2400" b="0" dirty="0" smtClean="0">
              <a:latin typeface="Arial" panose="020B0604020202020204" pitchFamily="34" charset="0"/>
              <a:cs typeface="Arial" panose="020B0604020202020204" pitchFamily="34" charset="0"/>
            </a:rPr>
            <a:t>Model based control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FDFF56-96CC-41EA-914F-9BA2A5545C71}" type="parTrans" cxnId="{FD43E124-CC9F-4217-956A-4F2A59D89BA0}">
      <dgm:prSet/>
      <dgm:spPr/>
      <dgm:t>
        <a:bodyPr/>
        <a:lstStyle/>
        <a:p>
          <a:endParaRPr lang="en-US" b="0"/>
        </a:p>
      </dgm:t>
    </dgm:pt>
    <dgm:pt modelId="{E27EB765-25AE-44AF-A024-860A82485267}" type="sibTrans" cxnId="{FD43E124-CC9F-4217-956A-4F2A59D89BA0}">
      <dgm:prSet/>
      <dgm:spPr/>
      <dgm:t>
        <a:bodyPr/>
        <a:lstStyle/>
        <a:p>
          <a:endParaRPr lang="en-US" b="0"/>
        </a:p>
      </dgm:t>
    </dgm:pt>
    <dgm:pt modelId="{CDA2359D-0E15-4ACA-A1CE-A0DA44429691}">
      <dgm:prSet phldrT="[Text]" custT="1"/>
      <dgm:spPr/>
      <dgm:t>
        <a:bodyPr/>
        <a:lstStyle/>
        <a:p>
          <a:r>
            <a:rPr lang="en-US" altLang="zh-CN" sz="2400" b="0" dirty="0" smtClean="0">
              <a:latin typeface="Arial" panose="020B0604020202020204" pitchFamily="34" charset="0"/>
              <a:cs typeface="Arial" panose="020B0604020202020204" pitchFamily="34" charset="0"/>
            </a:rPr>
            <a:t>Moves faster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2E482E-A088-47C7-B35B-5BD8C1563630}" type="parTrans" cxnId="{B709FE57-10EC-406B-B1B8-8ABCC2B274A4}">
      <dgm:prSet/>
      <dgm:spPr/>
      <dgm:t>
        <a:bodyPr/>
        <a:lstStyle/>
        <a:p>
          <a:endParaRPr lang="en-US" b="0"/>
        </a:p>
      </dgm:t>
    </dgm:pt>
    <dgm:pt modelId="{25CFDBE3-A10F-415D-88C1-6D2019690407}" type="sibTrans" cxnId="{B709FE57-10EC-406B-B1B8-8ABCC2B274A4}">
      <dgm:prSet/>
      <dgm:spPr/>
      <dgm:t>
        <a:bodyPr/>
        <a:lstStyle/>
        <a:p>
          <a:endParaRPr lang="en-US" b="0"/>
        </a:p>
      </dgm:t>
    </dgm:pt>
    <dgm:pt modelId="{A7152500-84DE-4DEC-83FA-E00D18110EBA}" type="pres">
      <dgm:prSet presAssocID="{A254D253-54A1-4AD1-80FF-BADB480FA5F1}" presName="Name0" presStyleCnt="0">
        <dgm:presLayoutVars>
          <dgm:dir/>
          <dgm:resizeHandles val="exact"/>
        </dgm:presLayoutVars>
      </dgm:prSet>
      <dgm:spPr/>
    </dgm:pt>
    <dgm:pt modelId="{FD1B5099-1C1A-4D7F-BF9E-AD8A3A498D2B}" type="pres">
      <dgm:prSet presAssocID="{278BFA20-4492-42D1-A08A-818EB1D949A6}" presName="node" presStyleLbl="node1" presStyleIdx="0" presStyleCnt="2" custScaleX="1270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545885-2331-40C6-814D-8EB0D309A048}" type="pres">
      <dgm:prSet presAssocID="{E27EB765-25AE-44AF-A024-860A82485267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A292EED5-DC1D-4D82-9584-54CF8D85B9DD}" type="pres">
      <dgm:prSet presAssocID="{E27EB765-25AE-44AF-A024-860A82485267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26ECE3F7-7A70-4EE0-9ECF-CB59C09A22EB}" type="pres">
      <dgm:prSet presAssocID="{CDA2359D-0E15-4ACA-A1CE-A0DA4442969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D43E124-CC9F-4217-956A-4F2A59D89BA0}" srcId="{A254D253-54A1-4AD1-80FF-BADB480FA5F1}" destId="{278BFA20-4492-42D1-A08A-818EB1D949A6}" srcOrd="0" destOrd="0" parTransId="{01FDFF56-96CC-41EA-914F-9BA2A5545C71}" sibTransId="{E27EB765-25AE-44AF-A024-860A82485267}"/>
    <dgm:cxn modelId="{6816D8C7-668F-4AF1-A726-90F0C37B4764}" type="presOf" srcId="{CDA2359D-0E15-4ACA-A1CE-A0DA44429691}" destId="{26ECE3F7-7A70-4EE0-9ECF-CB59C09A22EB}" srcOrd="0" destOrd="0" presId="urn:microsoft.com/office/officeart/2005/8/layout/process1"/>
    <dgm:cxn modelId="{A15CDCA2-BFE8-4351-9582-44D4A681C7AF}" type="presOf" srcId="{278BFA20-4492-42D1-A08A-818EB1D949A6}" destId="{FD1B5099-1C1A-4D7F-BF9E-AD8A3A498D2B}" srcOrd="0" destOrd="0" presId="urn:microsoft.com/office/officeart/2005/8/layout/process1"/>
    <dgm:cxn modelId="{ACAD52E2-4965-4604-B7CB-D3351F2573F4}" type="presOf" srcId="{E27EB765-25AE-44AF-A024-860A82485267}" destId="{E7545885-2331-40C6-814D-8EB0D309A048}" srcOrd="0" destOrd="0" presId="urn:microsoft.com/office/officeart/2005/8/layout/process1"/>
    <dgm:cxn modelId="{D4490379-AA1D-492E-AAB2-8B58A3D34B1F}" type="presOf" srcId="{A254D253-54A1-4AD1-80FF-BADB480FA5F1}" destId="{A7152500-84DE-4DEC-83FA-E00D18110EBA}" srcOrd="0" destOrd="0" presId="urn:microsoft.com/office/officeart/2005/8/layout/process1"/>
    <dgm:cxn modelId="{B709FE57-10EC-406B-B1B8-8ABCC2B274A4}" srcId="{A254D253-54A1-4AD1-80FF-BADB480FA5F1}" destId="{CDA2359D-0E15-4ACA-A1CE-A0DA44429691}" srcOrd="1" destOrd="0" parTransId="{A62E482E-A088-47C7-B35B-5BD8C1563630}" sibTransId="{25CFDBE3-A10F-415D-88C1-6D2019690407}"/>
    <dgm:cxn modelId="{4F804566-EC6B-4030-BAAD-75CEF7F8BDD3}" type="presOf" srcId="{E27EB765-25AE-44AF-A024-860A82485267}" destId="{A292EED5-DC1D-4D82-9584-54CF8D85B9DD}" srcOrd="1" destOrd="0" presId="urn:microsoft.com/office/officeart/2005/8/layout/process1"/>
    <dgm:cxn modelId="{7E0965DE-07CE-4206-AEBB-20F55DA6FD6D}" type="presParOf" srcId="{A7152500-84DE-4DEC-83FA-E00D18110EBA}" destId="{FD1B5099-1C1A-4D7F-BF9E-AD8A3A498D2B}" srcOrd="0" destOrd="0" presId="urn:microsoft.com/office/officeart/2005/8/layout/process1"/>
    <dgm:cxn modelId="{B24A647D-6D24-467C-9788-65D832AD2E6A}" type="presParOf" srcId="{A7152500-84DE-4DEC-83FA-E00D18110EBA}" destId="{E7545885-2331-40C6-814D-8EB0D309A048}" srcOrd="1" destOrd="0" presId="urn:microsoft.com/office/officeart/2005/8/layout/process1"/>
    <dgm:cxn modelId="{ECBD5A49-1F4C-4373-BA79-4931F06E6904}" type="presParOf" srcId="{E7545885-2331-40C6-814D-8EB0D309A048}" destId="{A292EED5-DC1D-4D82-9584-54CF8D85B9DD}" srcOrd="0" destOrd="0" presId="urn:microsoft.com/office/officeart/2005/8/layout/process1"/>
    <dgm:cxn modelId="{4DFB0387-2A7A-4597-AF6F-8440BDE9D10E}" type="presParOf" srcId="{A7152500-84DE-4DEC-83FA-E00D18110EBA}" destId="{26ECE3F7-7A70-4EE0-9ECF-CB59C09A22E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54D253-54A1-4AD1-80FF-BADB480FA5F1}" type="doc">
      <dgm:prSet loTypeId="urn:microsoft.com/office/officeart/2005/8/layout/process1" loCatId="process" qsTypeId="urn:microsoft.com/office/officeart/2005/8/quickstyle/simple1" qsCatId="simple" csTypeId="urn:microsoft.com/office/officeart/2005/8/colors/accent1_5" csCatId="accent1" phldr="1"/>
      <dgm:spPr/>
    </dgm:pt>
    <dgm:pt modelId="{278BFA20-4492-42D1-A08A-818EB1D949A6}">
      <dgm:prSet phldrT="[Text]" custT="1"/>
      <dgm:spPr/>
      <dgm:t>
        <a:bodyPr/>
        <a:lstStyle/>
        <a:p>
          <a:pPr>
            <a:buNone/>
          </a:pPr>
          <a:r>
            <a: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rPr>
            <a:t>D2C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FDFF56-96CC-41EA-914F-9BA2A5545C71}" type="parTrans" cxnId="{FD43E124-CC9F-4217-956A-4F2A59D89BA0}">
      <dgm:prSet/>
      <dgm:spPr/>
      <dgm:t>
        <a:bodyPr/>
        <a:lstStyle/>
        <a:p>
          <a:endParaRPr lang="en-US" b="1"/>
        </a:p>
      </dgm:t>
    </dgm:pt>
    <dgm:pt modelId="{E27EB765-25AE-44AF-A024-860A82485267}" type="sibTrans" cxnId="{FD43E124-CC9F-4217-956A-4F2A59D89BA0}">
      <dgm:prSet/>
      <dgm:spPr/>
      <dgm:t>
        <a:bodyPr/>
        <a:lstStyle/>
        <a:p>
          <a:endParaRPr lang="en-US" b="1"/>
        </a:p>
      </dgm:t>
    </dgm:pt>
    <dgm:pt modelId="{CDA2359D-0E15-4ACA-A1CE-A0DA44429691}">
      <dgm:prSet phldrT="[Text]" custT="1"/>
      <dgm:spPr/>
      <dgm:t>
        <a:bodyPr/>
        <a:lstStyle/>
        <a:p>
          <a:r>
            <a: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rPr>
            <a:t>Moves slower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2E482E-A088-47C7-B35B-5BD8C1563630}" type="parTrans" cxnId="{B709FE57-10EC-406B-B1B8-8ABCC2B274A4}">
      <dgm:prSet/>
      <dgm:spPr/>
      <dgm:t>
        <a:bodyPr/>
        <a:lstStyle/>
        <a:p>
          <a:endParaRPr lang="en-US" b="1"/>
        </a:p>
      </dgm:t>
    </dgm:pt>
    <dgm:pt modelId="{25CFDBE3-A10F-415D-88C1-6D2019690407}" type="sibTrans" cxnId="{B709FE57-10EC-406B-B1B8-8ABCC2B274A4}">
      <dgm:prSet/>
      <dgm:spPr/>
      <dgm:t>
        <a:bodyPr/>
        <a:lstStyle/>
        <a:p>
          <a:endParaRPr lang="en-US" b="1"/>
        </a:p>
      </dgm:t>
    </dgm:pt>
    <dgm:pt modelId="{A7152500-84DE-4DEC-83FA-E00D18110EBA}" type="pres">
      <dgm:prSet presAssocID="{A254D253-54A1-4AD1-80FF-BADB480FA5F1}" presName="Name0" presStyleCnt="0">
        <dgm:presLayoutVars>
          <dgm:dir/>
          <dgm:resizeHandles val="exact"/>
        </dgm:presLayoutVars>
      </dgm:prSet>
      <dgm:spPr/>
    </dgm:pt>
    <dgm:pt modelId="{FD1B5099-1C1A-4D7F-BF9E-AD8A3A498D2B}" type="pres">
      <dgm:prSet presAssocID="{278BFA20-4492-42D1-A08A-818EB1D949A6}" presName="node" presStyleLbl="node1" presStyleIdx="0" presStyleCnt="2" custScaleX="12876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545885-2331-40C6-814D-8EB0D309A048}" type="pres">
      <dgm:prSet presAssocID="{E27EB765-25AE-44AF-A024-860A82485267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A292EED5-DC1D-4D82-9584-54CF8D85B9DD}" type="pres">
      <dgm:prSet presAssocID="{E27EB765-25AE-44AF-A024-860A82485267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26ECE3F7-7A70-4EE0-9ECF-CB59C09A22EB}" type="pres">
      <dgm:prSet presAssocID="{CDA2359D-0E15-4ACA-A1CE-A0DA4442969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D43E124-CC9F-4217-956A-4F2A59D89BA0}" srcId="{A254D253-54A1-4AD1-80FF-BADB480FA5F1}" destId="{278BFA20-4492-42D1-A08A-818EB1D949A6}" srcOrd="0" destOrd="0" parTransId="{01FDFF56-96CC-41EA-914F-9BA2A5545C71}" sibTransId="{E27EB765-25AE-44AF-A024-860A82485267}"/>
    <dgm:cxn modelId="{8ADE92F1-9709-43A1-A9AA-B199AE29BBEA}" type="presOf" srcId="{CDA2359D-0E15-4ACA-A1CE-A0DA44429691}" destId="{26ECE3F7-7A70-4EE0-9ECF-CB59C09A22EB}" srcOrd="0" destOrd="0" presId="urn:microsoft.com/office/officeart/2005/8/layout/process1"/>
    <dgm:cxn modelId="{98764B30-97D8-4091-BD9F-A28D5D8B514F}" type="presOf" srcId="{A254D253-54A1-4AD1-80FF-BADB480FA5F1}" destId="{A7152500-84DE-4DEC-83FA-E00D18110EBA}" srcOrd="0" destOrd="0" presId="urn:microsoft.com/office/officeart/2005/8/layout/process1"/>
    <dgm:cxn modelId="{B709FE57-10EC-406B-B1B8-8ABCC2B274A4}" srcId="{A254D253-54A1-4AD1-80FF-BADB480FA5F1}" destId="{CDA2359D-0E15-4ACA-A1CE-A0DA44429691}" srcOrd="1" destOrd="0" parTransId="{A62E482E-A088-47C7-B35B-5BD8C1563630}" sibTransId="{25CFDBE3-A10F-415D-88C1-6D2019690407}"/>
    <dgm:cxn modelId="{11FC73CC-DE95-48EF-A578-C0EAD6D1124E}" type="presOf" srcId="{E27EB765-25AE-44AF-A024-860A82485267}" destId="{E7545885-2331-40C6-814D-8EB0D309A048}" srcOrd="0" destOrd="0" presId="urn:microsoft.com/office/officeart/2005/8/layout/process1"/>
    <dgm:cxn modelId="{37B39414-4A9C-4C10-8D0D-43E9C0899ED2}" type="presOf" srcId="{E27EB765-25AE-44AF-A024-860A82485267}" destId="{A292EED5-DC1D-4D82-9584-54CF8D85B9DD}" srcOrd="1" destOrd="0" presId="urn:microsoft.com/office/officeart/2005/8/layout/process1"/>
    <dgm:cxn modelId="{F540CC92-1C42-4E99-87AD-AD022D936B53}" type="presOf" srcId="{278BFA20-4492-42D1-A08A-818EB1D949A6}" destId="{FD1B5099-1C1A-4D7F-BF9E-AD8A3A498D2B}" srcOrd="0" destOrd="0" presId="urn:microsoft.com/office/officeart/2005/8/layout/process1"/>
    <dgm:cxn modelId="{64E9F01D-B65E-43EB-8540-216547B11CAC}" type="presParOf" srcId="{A7152500-84DE-4DEC-83FA-E00D18110EBA}" destId="{FD1B5099-1C1A-4D7F-BF9E-AD8A3A498D2B}" srcOrd="0" destOrd="0" presId="urn:microsoft.com/office/officeart/2005/8/layout/process1"/>
    <dgm:cxn modelId="{3A6C62D6-736D-4CFB-91CB-9A163643B65C}" type="presParOf" srcId="{A7152500-84DE-4DEC-83FA-E00D18110EBA}" destId="{E7545885-2331-40C6-814D-8EB0D309A048}" srcOrd="1" destOrd="0" presId="urn:microsoft.com/office/officeart/2005/8/layout/process1"/>
    <dgm:cxn modelId="{1DA2DD3D-1974-42AF-8392-6FB7EC5DB420}" type="presParOf" srcId="{E7545885-2331-40C6-814D-8EB0D309A048}" destId="{A292EED5-DC1D-4D82-9584-54CF8D85B9DD}" srcOrd="0" destOrd="0" presId="urn:microsoft.com/office/officeart/2005/8/layout/process1"/>
    <dgm:cxn modelId="{31A79D03-97EA-4238-949B-043D83FFE618}" type="presParOf" srcId="{A7152500-84DE-4DEC-83FA-E00D18110EBA}" destId="{26ECE3F7-7A70-4EE0-9ECF-CB59C09A22E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54D253-54A1-4AD1-80FF-BADB480FA5F1}" type="doc">
      <dgm:prSet loTypeId="urn:microsoft.com/office/officeart/2005/8/layout/process1" loCatId="process" qsTypeId="urn:microsoft.com/office/officeart/2005/8/quickstyle/simple1" qsCatId="simple" csTypeId="urn:microsoft.com/office/officeart/2005/8/colors/accent1_5" csCatId="accent1" phldr="1"/>
      <dgm:spPr/>
    </dgm:pt>
    <dgm:pt modelId="{278BFA20-4492-42D1-A08A-818EB1D949A6}">
      <dgm:prSet phldrT="[Text]" custT="1"/>
      <dgm:spPr/>
      <dgm:t>
        <a:bodyPr/>
        <a:lstStyle/>
        <a:p>
          <a:pPr>
            <a:buNone/>
          </a:pPr>
          <a:r>
            <a:rPr lang="en-US" altLang="zh-CN" sz="2400" b="0" dirty="0">
              <a:latin typeface="Arial" panose="020B0604020202020204" pitchFamily="34" charset="0"/>
              <a:cs typeface="Arial" panose="020B0604020202020204" pitchFamily="34" charset="0"/>
            </a:rPr>
            <a:t>Open-loop policy under noise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FDFF56-96CC-41EA-914F-9BA2A5545C71}" type="parTrans" cxnId="{FD43E124-CC9F-4217-956A-4F2A59D89BA0}">
      <dgm:prSet/>
      <dgm:spPr/>
      <dgm:t>
        <a:bodyPr/>
        <a:lstStyle/>
        <a:p>
          <a:endParaRPr lang="en-US" b="0"/>
        </a:p>
      </dgm:t>
    </dgm:pt>
    <dgm:pt modelId="{E27EB765-25AE-44AF-A024-860A82485267}" type="sibTrans" cxnId="{FD43E124-CC9F-4217-956A-4F2A59D89BA0}">
      <dgm:prSet/>
      <dgm:spPr/>
      <dgm:t>
        <a:bodyPr/>
        <a:lstStyle/>
        <a:p>
          <a:endParaRPr lang="en-US" b="0"/>
        </a:p>
      </dgm:t>
    </dgm:pt>
    <dgm:pt modelId="{CDA2359D-0E15-4ACA-A1CE-A0DA44429691}">
      <dgm:prSet phldrT="[Text]" custT="1"/>
      <dgm:spPr/>
      <dgm:t>
        <a:bodyPr/>
        <a:lstStyle/>
        <a:p>
          <a:r>
            <a:rPr lang="en-US" altLang="zh-CN" sz="2400" b="0" dirty="0">
              <a:latin typeface="Arial" panose="020B0604020202020204" pitchFamily="34" charset="0"/>
              <a:cs typeface="Arial" panose="020B0604020202020204" pitchFamily="34" charset="0"/>
            </a:rPr>
            <a:t>Unable to reach the target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2E482E-A088-47C7-B35B-5BD8C1563630}" type="parTrans" cxnId="{B709FE57-10EC-406B-B1B8-8ABCC2B274A4}">
      <dgm:prSet/>
      <dgm:spPr/>
      <dgm:t>
        <a:bodyPr/>
        <a:lstStyle/>
        <a:p>
          <a:endParaRPr lang="en-US" b="0"/>
        </a:p>
      </dgm:t>
    </dgm:pt>
    <dgm:pt modelId="{25CFDBE3-A10F-415D-88C1-6D2019690407}" type="sibTrans" cxnId="{B709FE57-10EC-406B-B1B8-8ABCC2B274A4}">
      <dgm:prSet/>
      <dgm:spPr/>
      <dgm:t>
        <a:bodyPr/>
        <a:lstStyle/>
        <a:p>
          <a:endParaRPr lang="en-US" b="0"/>
        </a:p>
      </dgm:t>
    </dgm:pt>
    <dgm:pt modelId="{A7152500-84DE-4DEC-83FA-E00D18110EBA}" type="pres">
      <dgm:prSet presAssocID="{A254D253-54A1-4AD1-80FF-BADB480FA5F1}" presName="Name0" presStyleCnt="0">
        <dgm:presLayoutVars>
          <dgm:dir/>
          <dgm:resizeHandles val="exact"/>
        </dgm:presLayoutVars>
      </dgm:prSet>
      <dgm:spPr/>
    </dgm:pt>
    <dgm:pt modelId="{FD1B5099-1C1A-4D7F-BF9E-AD8A3A498D2B}" type="pres">
      <dgm:prSet presAssocID="{278BFA20-4492-42D1-A08A-818EB1D949A6}" presName="node" presStyleLbl="node1" presStyleIdx="0" presStyleCnt="2" custScaleX="1270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545885-2331-40C6-814D-8EB0D309A048}" type="pres">
      <dgm:prSet presAssocID="{E27EB765-25AE-44AF-A024-860A82485267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A292EED5-DC1D-4D82-9584-54CF8D85B9DD}" type="pres">
      <dgm:prSet presAssocID="{E27EB765-25AE-44AF-A024-860A82485267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26ECE3F7-7A70-4EE0-9ECF-CB59C09A22EB}" type="pres">
      <dgm:prSet presAssocID="{CDA2359D-0E15-4ACA-A1CE-A0DA4442969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D43E124-CC9F-4217-956A-4F2A59D89BA0}" srcId="{A254D253-54A1-4AD1-80FF-BADB480FA5F1}" destId="{278BFA20-4492-42D1-A08A-818EB1D949A6}" srcOrd="0" destOrd="0" parTransId="{01FDFF56-96CC-41EA-914F-9BA2A5545C71}" sibTransId="{E27EB765-25AE-44AF-A024-860A82485267}"/>
    <dgm:cxn modelId="{FAE70CB9-8382-49FF-86D9-1C9E3615EBD0}" type="presOf" srcId="{E27EB765-25AE-44AF-A024-860A82485267}" destId="{E7545885-2331-40C6-814D-8EB0D309A048}" srcOrd="0" destOrd="0" presId="urn:microsoft.com/office/officeart/2005/8/layout/process1"/>
    <dgm:cxn modelId="{789DB33E-4D27-4662-A2B3-73CCFF9D76DF}" type="presOf" srcId="{E27EB765-25AE-44AF-A024-860A82485267}" destId="{A292EED5-DC1D-4D82-9584-54CF8D85B9DD}" srcOrd="1" destOrd="0" presId="urn:microsoft.com/office/officeart/2005/8/layout/process1"/>
    <dgm:cxn modelId="{B709FE57-10EC-406B-B1B8-8ABCC2B274A4}" srcId="{A254D253-54A1-4AD1-80FF-BADB480FA5F1}" destId="{CDA2359D-0E15-4ACA-A1CE-A0DA44429691}" srcOrd="1" destOrd="0" parTransId="{A62E482E-A088-47C7-B35B-5BD8C1563630}" sibTransId="{25CFDBE3-A10F-415D-88C1-6D2019690407}"/>
    <dgm:cxn modelId="{C363C13F-06E5-461A-81CE-FF3DCA409971}" type="presOf" srcId="{278BFA20-4492-42D1-A08A-818EB1D949A6}" destId="{FD1B5099-1C1A-4D7F-BF9E-AD8A3A498D2B}" srcOrd="0" destOrd="0" presId="urn:microsoft.com/office/officeart/2005/8/layout/process1"/>
    <dgm:cxn modelId="{FA21252C-2876-4D8C-BCEA-AD1098A4883A}" type="presOf" srcId="{A254D253-54A1-4AD1-80FF-BADB480FA5F1}" destId="{A7152500-84DE-4DEC-83FA-E00D18110EBA}" srcOrd="0" destOrd="0" presId="urn:microsoft.com/office/officeart/2005/8/layout/process1"/>
    <dgm:cxn modelId="{6DF16161-3230-400C-9E02-66037FDC4EC2}" type="presOf" srcId="{CDA2359D-0E15-4ACA-A1CE-A0DA44429691}" destId="{26ECE3F7-7A70-4EE0-9ECF-CB59C09A22EB}" srcOrd="0" destOrd="0" presId="urn:microsoft.com/office/officeart/2005/8/layout/process1"/>
    <dgm:cxn modelId="{5693B7C2-5041-46C1-8ECE-EA53FB7E448E}" type="presParOf" srcId="{A7152500-84DE-4DEC-83FA-E00D18110EBA}" destId="{FD1B5099-1C1A-4D7F-BF9E-AD8A3A498D2B}" srcOrd="0" destOrd="0" presId="urn:microsoft.com/office/officeart/2005/8/layout/process1"/>
    <dgm:cxn modelId="{DD67E96B-358D-4DEA-A607-FF608465A9E6}" type="presParOf" srcId="{A7152500-84DE-4DEC-83FA-E00D18110EBA}" destId="{E7545885-2331-40C6-814D-8EB0D309A048}" srcOrd="1" destOrd="0" presId="urn:microsoft.com/office/officeart/2005/8/layout/process1"/>
    <dgm:cxn modelId="{61A61892-9B6D-4AF9-A63E-C1104962B88B}" type="presParOf" srcId="{E7545885-2331-40C6-814D-8EB0D309A048}" destId="{A292EED5-DC1D-4D82-9584-54CF8D85B9DD}" srcOrd="0" destOrd="0" presId="urn:microsoft.com/office/officeart/2005/8/layout/process1"/>
    <dgm:cxn modelId="{FF763206-2897-490A-9AF2-668DBE79186A}" type="presParOf" srcId="{A7152500-84DE-4DEC-83FA-E00D18110EBA}" destId="{26ECE3F7-7A70-4EE0-9ECF-CB59C09A22E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54D253-54A1-4AD1-80FF-BADB480FA5F1}" type="doc">
      <dgm:prSet loTypeId="urn:microsoft.com/office/officeart/2005/8/layout/process1" loCatId="process" qsTypeId="urn:microsoft.com/office/officeart/2005/8/quickstyle/simple1" qsCatId="simple" csTypeId="urn:microsoft.com/office/officeart/2005/8/colors/accent1_5" csCatId="accent1" phldr="1"/>
      <dgm:spPr/>
    </dgm:pt>
    <dgm:pt modelId="{278BFA20-4492-42D1-A08A-818EB1D949A6}">
      <dgm:prSet phldrT="[Text]" custT="1"/>
      <dgm:spPr/>
      <dgm:t>
        <a:bodyPr/>
        <a:lstStyle/>
        <a:p>
          <a:pPr>
            <a:buNone/>
          </a:pPr>
          <a:r>
            <a:rPr lang="en-US" altLang="zh-CN" sz="2400" dirty="0">
              <a:latin typeface="Arial" panose="020B0604020202020204" pitchFamily="34" charset="0"/>
              <a:cs typeface="Arial" panose="020B0604020202020204" pitchFamily="34" charset="0"/>
            </a:rPr>
            <a:t>Closed-loop policy under noise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FDFF56-96CC-41EA-914F-9BA2A5545C71}" type="parTrans" cxnId="{FD43E124-CC9F-4217-956A-4F2A59D89BA0}">
      <dgm:prSet/>
      <dgm:spPr/>
      <dgm:t>
        <a:bodyPr/>
        <a:lstStyle/>
        <a:p>
          <a:endParaRPr lang="en-US" b="1"/>
        </a:p>
      </dgm:t>
    </dgm:pt>
    <dgm:pt modelId="{E27EB765-25AE-44AF-A024-860A82485267}" type="sibTrans" cxnId="{FD43E124-CC9F-4217-956A-4F2A59D89BA0}">
      <dgm:prSet/>
      <dgm:spPr/>
      <dgm:t>
        <a:bodyPr/>
        <a:lstStyle/>
        <a:p>
          <a:endParaRPr lang="en-US" b="1"/>
        </a:p>
      </dgm:t>
    </dgm:pt>
    <dgm:pt modelId="{CDA2359D-0E15-4ACA-A1CE-A0DA44429691}">
      <dgm:prSet phldrT="[Text]" custT="1"/>
      <dgm:spPr/>
      <dgm:t>
        <a:bodyPr/>
        <a:lstStyle/>
        <a:p>
          <a:r>
            <a:rPr lang="en-US" altLang="zh-CN" sz="2400" dirty="0">
              <a:latin typeface="Arial" panose="020B0604020202020204" pitchFamily="34" charset="0"/>
              <a:cs typeface="Arial" panose="020B0604020202020204" pitchFamily="34" charset="0"/>
            </a:rPr>
            <a:t>Can reach the target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2E482E-A088-47C7-B35B-5BD8C1563630}" type="parTrans" cxnId="{B709FE57-10EC-406B-B1B8-8ABCC2B274A4}">
      <dgm:prSet/>
      <dgm:spPr/>
      <dgm:t>
        <a:bodyPr/>
        <a:lstStyle/>
        <a:p>
          <a:endParaRPr lang="en-US" b="1"/>
        </a:p>
      </dgm:t>
    </dgm:pt>
    <dgm:pt modelId="{25CFDBE3-A10F-415D-88C1-6D2019690407}" type="sibTrans" cxnId="{B709FE57-10EC-406B-B1B8-8ABCC2B274A4}">
      <dgm:prSet/>
      <dgm:spPr/>
      <dgm:t>
        <a:bodyPr/>
        <a:lstStyle/>
        <a:p>
          <a:endParaRPr lang="en-US" b="1"/>
        </a:p>
      </dgm:t>
    </dgm:pt>
    <dgm:pt modelId="{A7152500-84DE-4DEC-83FA-E00D18110EBA}" type="pres">
      <dgm:prSet presAssocID="{A254D253-54A1-4AD1-80FF-BADB480FA5F1}" presName="Name0" presStyleCnt="0">
        <dgm:presLayoutVars>
          <dgm:dir/>
          <dgm:resizeHandles val="exact"/>
        </dgm:presLayoutVars>
      </dgm:prSet>
      <dgm:spPr/>
    </dgm:pt>
    <dgm:pt modelId="{FD1B5099-1C1A-4D7F-BF9E-AD8A3A498D2B}" type="pres">
      <dgm:prSet presAssocID="{278BFA20-4492-42D1-A08A-818EB1D949A6}" presName="node" presStyleLbl="node1" presStyleIdx="0" presStyleCnt="2" custScaleX="12876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545885-2331-40C6-814D-8EB0D309A048}" type="pres">
      <dgm:prSet presAssocID="{E27EB765-25AE-44AF-A024-860A82485267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A292EED5-DC1D-4D82-9584-54CF8D85B9DD}" type="pres">
      <dgm:prSet presAssocID="{E27EB765-25AE-44AF-A024-860A82485267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26ECE3F7-7A70-4EE0-9ECF-CB59C09A22EB}" type="pres">
      <dgm:prSet presAssocID="{CDA2359D-0E15-4ACA-A1CE-A0DA4442969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D43E124-CC9F-4217-956A-4F2A59D89BA0}" srcId="{A254D253-54A1-4AD1-80FF-BADB480FA5F1}" destId="{278BFA20-4492-42D1-A08A-818EB1D949A6}" srcOrd="0" destOrd="0" parTransId="{01FDFF56-96CC-41EA-914F-9BA2A5545C71}" sibTransId="{E27EB765-25AE-44AF-A024-860A82485267}"/>
    <dgm:cxn modelId="{FAE70CB9-8382-49FF-86D9-1C9E3615EBD0}" type="presOf" srcId="{E27EB765-25AE-44AF-A024-860A82485267}" destId="{E7545885-2331-40C6-814D-8EB0D309A048}" srcOrd="0" destOrd="0" presId="urn:microsoft.com/office/officeart/2005/8/layout/process1"/>
    <dgm:cxn modelId="{789DB33E-4D27-4662-A2B3-73CCFF9D76DF}" type="presOf" srcId="{E27EB765-25AE-44AF-A024-860A82485267}" destId="{A292EED5-DC1D-4D82-9584-54CF8D85B9DD}" srcOrd="1" destOrd="0" presId="urn:microsoft.com/office/officeart/2005/8/layout/process1"/>
    <dgm:cxn modelId="{B709FE57-10EC-406B-B1B8-8ABCC2B274A4}" srcId="{A254D253-54A1-4AD1-80FF-BADB480FA5F1}" destId="{CDA2359D-0E15-4ACA-A1CE-A0DA44429691}" srcOrd="1" destOrd="0" parTransId="{A62E482E-A088-47C7-B35B-5BD8C1563630}" sibTransId="{25CFDBE3-A10F-415D-88C1-6D2019690407}"/>
    <dgm:cxn modelId="{C363C13F-06E5-461A-81CE-FF3DCA409971}" type="presOf" srcId="{278BFA20-4492-42D1-A08A-818EB1D949A6}" destId="{FD1B5099-1C1A-4D7F-BF9E-AD8A3A498D2B}" srcOrd="0" destOrd="0" presId="urn:microsoft.com/office/officeart/2005/8/layout/process1"/>
    <dgm:cxn modelId="{FA21252C-2876-4D8C-BCEA-AD1098A4883A}" type="presOf" srcId="{A254D253-54A1-4AD1-80FF-BADB480FA5F1}" destId="{A7152500-84DE-4DEC-83FA-E00D18110EBA}" srcOrd="0" destOrd="0" presId="urn:microsoft.com/office/officeart/2005/8/layout/process1"/>
    <dgm:cxn modelId="{6DF16161-3230-400C-9E02-66037FDC4EC2}" type="presOf" srcId="{CDA2359D-0E15-4ACA-A1CE-A0DA44429691}" destId="{26ECE3F7-7A70-4EE0-9ECF-CB59C09A22EB}" srcOrd="0" destOrd="0" presId="urn:microsoft.com/office/officeart/2005/8/layout/process1"/>
    <dgm:cxn modelId="{5693B7C2-5041-46C1-8ECE-EA53FB7E448E}" type="presParOf" srcId="{A7152500-84DE-4DEC-83FA-E00D18110EBA}" destId="{FD1B5099-1C1A-4D7F-BF9E-AD8A3A498D2B}" srcOrd="0" destOrd="0" presId="urn:microsoft.com/office/officeart/2005/8/layout/process1"/>
    <dgm:cxn modelId="{DD67E96B-358D-4DEA-A607-FF608465A9E6}" type="presParOf" srcId="{A7152500-84DE-4DEC-83FA-E00D18110EBA}" destId="{E7545885-2331-40C6-814D-8EB0D309A048}" srcOrd="1" destOrd="0" presId="urn:microsoft.com/office/officeart/2005/8/layout/process1"/>
    <dgm:cxn modelId="{61A61892-9B6D-4AF9-A63E-C1104962B88B}" type="presParOf" srcId="{E7545885-2331-40C6-814D-8EB0D309A048}" destId="{A292EED5-DC1D-4D82-9584-54CF8D85B9DD}" srcOrd="0" destOrd="0" presId="urn:microsoft.com/office/officeart/2005/8/layout/process1"/>
    <dgm:cxn modelId="{FF763206-2897-490A-9AF2-668DBE79186A}" type="presParOf" srcId="{A7152500-84DE-4DEC-83FA-E00D18110EBA}" destId="{26ECE3F7-7A70-4EE0-9ECF-CB59C09A22E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B5099-1C1A-4D7F-BF9E-AD8A3A498D2B}">
      <dsp:nvSpPr>
        <dsp:cNvPr id="0" name=""/>
        <dsp:cNvSpPr/>
      </dsp:nvSpPr>
      <dsp:spPr>
        <a:xfrm>
          <a:off x="1971" y="0"/>
          <a:ext cx="4203556" cy="885778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kern="1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Develop Soft Body Robots</a:t>
          </a:r>
          <a:endParaRPr lang="en-US" sz="2400" b="0" kern="1200" dirty="0">
            <a:solidFill>
              <a:schemeClr val="tx2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915" y="25944"/>
        <a:ext cx="4151668" cy="833890"/>
      </dsp:txXfrm>
    </dsp:sp>
    <dsp:sp modelId="{E7545885-2331-40C6-814D-8EB0D309A048}">
      <dsp:nvSpPr>
        <dsp:cNvPr id="0" name=""/>
        <dsp:cNvSpPr/>
      </dsp:nvSpPr>
      <dsp:spPr>
        <a:xfrm>
          <a:off x="4625882" y="0"/>
          <a:ext cx="891153" cy="885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b="1" kern="1200"/>
        </a:p>
      </dsp:txBody>
      <dsp:txXfrm>
        <a:off x="4625882" y="177156"/>
        <a:ext cx="625420" cy="531466"/>
      </dsp:txXfrm>
    </dsp:sp>
    <dsp:sp modelId="{26ECE3F7-7A70-4EE0-9ECF-CB59C09A22EB}">
      <dsp:nvSpPr>
        <dsp:cNvPr id="0" name=""/>
        <dsp:cNvSpPr/>
      </dsp:nvSpPr>
      <dsp:spPr>
        <a:xfrm>
          <a:off x="5886949" y="0"/>
          <a:ext cx="4203556" cy="885778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Tensegrity Structure </a:t>
          </a:r>
          <a:endParaRPr lang="en-US" sz="2400" b="0" kern="1200" dirty="0">
            <a:solidFill>
              <a:schemeClr val="tx2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12893" y="25944"/>
        <a:ext cx="4151668" cy="833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3A4B5-D363-4CD9-ADDB-41CB67143A44}">
      <dsp:nvSpPr>
        <dsp:cNvPr id="0" name=""/>
        <dsp:cNvSpPr/>
      </dsp:nvSpPr>
      <dsp:spPr>
        <a:xfrm>
          <a:off x="7871" y="755309"/>
          <a:ext cx="5098076" cy="838976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Design Control Policy for Such Robots</a:t>
          </a:r>
          <a:endParaRPr lang="en-US" sz="2400" kern="1200" dirty="0">
            <a:solidFill>
              <a:schemeClr val="tx2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444" y="779882"/>
        <a:ext cx="5048930" cy="789830"/>
      </dsp:txXfrm>
    </dsp:sp>
    <dsp:sp modelId="{95FF0BD7-1FA0-4DD1-B33B-48D4230C859A}">
      <dsp:nvSpPr>
        <dsp:cNvPr id="0" name=""/>
        <dsp:cNvSpPr/>
      </dsp:nvSpPr>
      <dsp:spPr>
        <a:xfrm rot="19457599">
          <a:off x="5028257" y="901455"/>
          <a:ext cx="826562" cy="64273"/>
        </a:xfrm>
        <a:custGeom>
          <a:avLst/>
          <a:gdLst/>
          <a:ahLst/>
          <a:cxnLst/>
          <a:rect l="0" t="0" r="0" b="0"/>
          <a:pathLst>
            <a:path>
              <a:moveTo>
                <a:pt x="0" y="32136"/>
              </a:moveTo>
              <a:lnTo>
                <a:pt x="826562" y="321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20875" y="912928"/>
        <a:ext cx="41328" cy="41328"/>
      </dsp:txXfrm>
    </dsp:sp>
    <dsp:sp modelId="{00D1029B-BFD6-4148-AFBF-5B8913C1A532}">
      <dsp:nvSpPr>
        <dsp:cNvPr id="0" name=""/>
        <dsp:cNvSpPr/>
      </dsp:nvSpPr>
      <dsp:spPr>
        <a:xfrm>
          <a:off x="5777130" y="272897"/>
          <a:ext cx="4307475" cy="838976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Model-based Shape Control</a:t>
          </a:r>
          <a:endParaRPr lang="en-US" sz="2700" kern="1200" dirty="0">
            <a:solidFill>
              <a:schemeClr val="tx2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01703" y="297470"/>
        <a:ext cx="4258329" cy="789830"/>
      </dsp:txXfrm>
    </dsp:sp>
    <dsp:sp modelId="{F74ED49E-70DD-4D96-ACE7-970F68E8AFC1}">
      <dsp:nvSpPr>
        <dsp:cNvPr id="0" name=""/>
        <dsp:cNvSpPr/>
      </dsp:nvSpPr>
      <dsp:spPr>
        <a:xfrm rot="2142401">
          <a:off x="5028257" y="1383867"/>
          <a:ext cx="826562" cy="64273"/>
        </a:xfrm>
        <a:custGeom>
          <a:avLst/>
          <a:gdLst/>
          <a:ahLst/>
          <a:cxnLst/>
          <a:rect l="0" t="0" r="0" b="0"/>
          <a:pathLst>
            <a:path>
              <a:moveTo>
                <a:pt x="0" y="32136"/>
              </a:moveTo>
              <a:lnTo>
                <a:pt x="826562" y="321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20875" y="1395339"/>
        <a:ext cx="41328" cy="41328"/>
      </dsp:txXfrm>
    </dsp:sp>
    <dsp:sp modelId="{A2128F99-3BAE-490A-9850-9EF807412CE5}">
      <dsp:nvSpPr>
        <dsp:cNvPr id="0" name=""/>
        <dsp:cNvSpPr/>
      </dsp:nvSpPr>
      <dsp:spPr>
        <a:xfrm>
          <a:off x="5777130" y="1237721"/>
          <a:ext cx="4307475" cy="838976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D2C Algorithm</a:t>
          </a:r>
          <a:endParaRPr lang="en-US" sz="2700" kern="1200" dirty="0">
            <a:solidFill>
              <a:schemeClr val="tx2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01703" y="1262294"/>
        <a:ext cx="4258329" cy="789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B5099-1C1A-4D7F-BF9E-AD8A3A498D2B}">
      <dsp:nvSpPr>
        <dsp:cNvPr id="0" name=""/>
        <dsp:cNvSpPr/>
      </dsp:nvSpPr>
      <dsp:spPr>
        <a:xfrm>
          <a:off x="237" y="0"/>
          <a:ext cx="4889755" cy="885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kern="1200" dirty="0" smtClean="0">
              <a:latin typeface="Arial" panose="020B0604020202020204" pitchFamily="34" charset="0"/>
              <a:cs typeface="Arial" panose="020B0604020202020204" pitchFamily="34" charset="0"/>
            </a:rPr>
            <a:t>Model based control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181" y="25944"/>
        <a:ext cx="4837867" cy="833890"/>
      </dsp:txXfrm>
    </dsp:sp>
    <dsp:sp modelId="{E7545885-2331-40C6-814D-8EB0D309A048}">
      <dsp:nvSpPr>
        <dsp:cNvPr id="0" name=""/>
        <dsp:cNvSpPr/>
      </dsp:nvSpPr>
      <dsp:spPr>
        <a:xfrm>
          <a:off x="5275007" y="0"/>
          <a:ext cx="816229" cy="885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b="0" kern="1200"/>
        </a:p>
      </dsp:txBody>
      <dsp:txXfrm>
        <a:off x="5275007" y="177156"/>
        <a:ext cx="571360" cy="531466"/>
      </dsp:txXfrm>
    </dsp:sp>
    <dsp:sp modelId="{26ECE3F7-7A70-4EE0-9ECF-CB59C09A22EB}">
      <dsp:nvSpPr>
        <dsp:cNvPr id="0" name=""/>
        <dsp:cNvSpPr/>
      </dsp:nvSpPr>
      <dsp:spPr>
        <a:xfrm>
          <a:off x="6430049" y="0"/>
          <a:ext cx="3850140" cy="885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latin typeface="Arial" panose="020B0604020202020204" pitchFamily="34" charset="0"/>
              <a:cs typeface="Arial" panose="020B0604020202020204" pitchFamily="34" charset="0"/>
            </a:rPr>
            <a:t>Moves faster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55993" y="25944"/>
        <a:ext cx="3798252" cy="8338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B5099-1C1A-4D7F-BF9E-AD8A3A498D2B}">
      <dsp:nvSpPr>
        <dsp:cNvPr id="0" name=""/>
        <dsp:cNvSpPr/>
      </dsp:nvSpPr>
      <dsp:spPr>
        <a:xfrm>
          <a:off x="7" y="0"/>
          <a:ext cx="4925353" cy="885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D2C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951" y="25944"/>
        <a:ext cx="4873465" cy="833890"/>
      </dsp:txXfrm>
    </dsp:sp>
    <dsp:sp modelId="{E7545885-2331-40C6-814D-8EB0D309A048}">
      <dsp:nvSpPr>
        <dsp:cNvPr id="0" name=""/>
        <dsp:cNvSpPr/>
      </dsp:nvSpPr>
      <dsp:spPr>
        <a:xfrm>
          <a:off x="5307865" y="0"/>
          <a:ext cx="810908" cy="885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b="1" kern="1200"/>
        </a:p>
      </dsp:txBody>
      <dsp:txXfrm>
        <a:off x="5307865" y="177156"/>
        <a:ext cx="567636" cy="531466"/>
      </dsp:txXfrm>
    </dsp:sp>
    <dsp:sp modelId="{26ECE3F7-7A70-4EE0-9ECF-CB59C09A22EB}">
      <dsp:nvSpPr>
        <dsp:cNvPr id="0" name=""/>
        <dsp:cNvSpPr/>
      </dsp:nvSpPr>
      <dsp:spPr>
        <a:xfrm>
          <a:off x="6455378" y="0"/>
          <a:ext cx="3825042" cy="885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Moves slower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81322" y="25944"/>
        <a:ext cx="3773154" cy="8338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B5099-1C1A-4D7F-BF9E-AD8A3A498D2B}">
      <dsp:nvSpPr>
        <dsp:cNvPr id="0" name=""/>
        <dsp:cNvSpPr/>
      </dsp:nvSpPr>
      <dsp:spPr>
        <a:xfrm>
          <a:off x="237" y="0"/>
          <a:ext cx="4889755" cy="885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kern="1200" dirty="0">
              <a:latin typeface="Arial" panose="020B0604020202020204" pitchFamily="34" charset="0"/>
              <a:cs typeface="Arial" panose="020B0604020202020204" pitchFamily="34" charset="0"/>
            </a:rPr>
            <a:t>Open-loop policy under noise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181" y="25944"/>
        <a:ext cx="4837867" cy="833890"/>
      </dsp:txXfrm>
    </dsp:sp>
    <dsp:sp modelId="{E7545885-2331-40C6-814D-8EB0D309A048}">
      <dsp:nvSpPr>
        <dsp:cNvPr id="0" name=""/>
        <dsp:cNvSpPr/>
      </dsp:nvSpPr>
      <dsp:spPr>
        <a:xfrm>
          <a:off x="5275007" y="0"/>
          <a:ext cx="816229" cy="885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b="0" kern="1200"/>
        </a:p>
      </dsp:txBody>
      <dsp:txXfrm>
        <a:off x="5275007" y="177156"/>
        <a:ext cx="571360" cy="531466"/>
      </dsp:txXfrm>
    </dsp:sp>
    <dsp:sp modelId="{26ECE3F7-7A70-4EE0-9ECF-CB59C09A22EB}">
      <dsp:nvSpPr>
        <dsp:cNvPr id="0" name=""/>
        <dsp:cNvSpPr/>
      </dsp:nvSpPr>
      <dsp:spPr>
        <a:xfrm>
          <a:off x="6430049" y="0"/>
          <a:ext cx="3850140" cy="885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>
              <a:latin typeface="Arial" panose="020B0604020202020204" pitchFamily="34" charset="0"/>
              <a:cs typeface="Arial" panose="020B0604020202020204" pitchFamily="34" charset="0"/>
            </a:rPr>
            <a:t>Unable to reach the target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55993" y="25944"/>
        <a:ext cx="3798252" cy="8338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B5099-1C1A-4D7F-BF9E-AD8A3A498D2B}">
      <dsp:nvSpPr>
        <dsp:cNvPr id="0" name=""/>
        <dsp:cNvSpPr/>
      </dsp:nvSpPr>
      <dsp:spPr>
        <a:xfrm>
          <a:off x="7" y="0"/>
          <a:ext cx="4925353" cy="885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Arial" panose="020B0604020202020204" pitchFamily="34" charset="0"/>
              <a:cs typeface="Arial" panose="020B0604020202020204" pitchFamily="34" charset="0"/>
            </a:rPr>
            <a:t>Closed-loop policy under noise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951" y="25944"/>
        <a:ext cx="4873465" cy="833890"/>
      </dsp:txXfrm>
    </dsp:sp>
    <dsp:sp modelId="{E7545885-2331-40C6-814D-8EB0D309A048}">
      <dsp:nvSpPr>
        <dsp:cNvPr id="0" name=""/>
        <dsp:cNvSpPr/>
      </dsp:nvSpPr>
      <dsp:spPr>
        <a:xfrm>
          <a:off x="5307865" y="0"/>
          <a:ext cx="810908" cy="885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b="1" kern="1200"/>
        </a:p>
      </dsp:txBody>
      <dsp:txXfrm>
        <a:off x="5307865" y="177156"/>
        <a:ext cx="567636" cy="531466"/>
      </dsp:txXfrm>
    </dsp:sp>
    <dsp:sp modelId="{26ECE3F7-7A70-4EE0-9ECF-CB59C09A22EB}">
      <dsp:nvSpPr>
        <dsp:cNvPr id="0" name=""/>
        <dsp:cNvSpPr/>
      </dsp:nvSpPr>
      <dsp:spPr>
        <a:xfrm>
          <a:off x="6455378" y="0"/>
          <a:ext cx="3825042" cy="885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Arial" panose="020B0604020202020204" pitchFamily="34" charset="0"/>
              <a:cs typeface="Arial" panose="020B0604020202020204" pitchFamily="34" charset="0"/>
            </a:rPr>
            <a:t>Can reach the target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81322" y="25944"/>
        <a:ext cx="3773154" cy="833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997F6C0-8CDF-4273-BA7A-D3C9FDABC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E34DEABF-0265-45B0-A476-0E3A3819E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C3CEC7F-5E9F-4172-81DB-F20EA91C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7F05606-ACB9-424C-9F53-BEE99344D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A042FCE-B0A1-4A1F-A9B6-587CD95B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3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7D564F5-2DA8-46AA-A16F-C1729046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D8734692-9F5B-438A-80FE-1C5805533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D5BA0C0-A000-4A63-A344-73748FFD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31A07A0-F020-4792-A1B9-36D1C35A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A96B4B8-D6AA-46DE-B7D6-8ED63182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77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EBEE6672-6100-4D62-A2B3-EC35F5C34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F3614AD-1A0C-4166-BFDD-CEF2EFA73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F0CD7B7-2D71-4026-AA3F-A9BB08CDA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AC0FD6E-DB42-40A6-A16C-B77ACA26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22F4826-7532-48C9-9E2C-0FC71EF5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84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40E1FAC-6222-4A4D-B485-EC163B3C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D48A2CB-9D35-4A1F-A141-6BA87EA21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646881A-F2F5-40FC-93EF-2FAAAAB6C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F4FBF4F-C2C5-4315-AF56-E38D8879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1E1323C-9860-4D14-9E03-E651B888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62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0AF594-8786-488C-A351-291971F9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5E102AF-A277-4CAE-B245-241DA9CED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44D67EF-B670-4853-AC7F-E0ABD3351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7CE29D7-AED8-492A-85F1-1F6D545A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93634B6-7B9E-4FE4-AAC4-9B78154B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51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BF6E69E-9D90-4337-96B6-0620AF0F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90B06F8-9842-46DE-907A-972418E6A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E6E5583-C6CE-4FB1-B2D0-E39483222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443F3E19-2F2B-4A31-8702-EEC00C24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5D72CEC-9B98-4A7E-85E5-EF899ED8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158A9D0-5783-435F-AD8A-FB7C012F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98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63CE78-4E35-4194-9580-6EE5E8EE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FD9E83A-FF96-407B-B4AB-089C7EFBA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E7ACC8C-3FAB-4BC7-B2B1-F0C87CC09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3014ED95-3A16-4CB6-AA57-C7BECA1D36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D4CBEEB-BD88-4E9E-A8AF-EECD6865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93612F38-7789-4060-B254-34386361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EF239AD5-17B1-423B-A7CF-388725B8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A571A0B1-8605-4981-BE83-D1CF5CD8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19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CD092B9-85BB-4959-A625-4055E9EB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85E3088-75FF-4970-94B9-A2D34F7BE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E019352-30FE-4035-81CC-FFB59F25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86C5B1D-0B93-4B74-88E7-37B97895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76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89AD3B2F-7CFC-47EE-BF9B-3606E3E83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8A4BE03D-0216-428F-B478-B23659851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2D46993-B1EB-4ABB-B4E5-E140CD44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373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4BBFF9-1A9E-4AEA-B90B-90F60909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CF04568-B645-4F97-8402-33211C561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58BE28A-14EF-4CEE-99B5-2392968F3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5FC4544-3383-43BA-9327-29DF80A0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CA06D64C-EA1F-41BA-B47E-A424B50A4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A0F84DD-8164-4FB0-AF28-FBC45F73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02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963B341-DF52-46A3-A4D0-DDD7114C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243B538A-F0A1-44CA-AC13-75EB02C89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2E20DE7-7B5F-4D06-B205-EEE96D542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0780FB5-50AE-4F74-8B58-72B00A4D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B6CE9C6-BCE9-421D-8CEF-10EB048E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BD240DF-7852-4937-8466-97B2D086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69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2D6D07A2-D603-44DB-8121-3130BD8B0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83E500C-A111-466F-A98A-13863CED5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13E55DA-1C2B-4953-97A1-37AD0C63A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B66B6-9593-4331-8B99-EC5BAD0AE6C7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EEBCD10-AF97-46CB-A7A7-ABB218B88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3D3A06A-B38E-488E-AC1A-246F6A8B1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5383B-3373-4C82-BC18-240EED2E1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53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2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.png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12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5.xml"/><Relationship Id="rId11" Type="http://schemas.openxmlformats.org/officeDocument/2006/relationships/image" Target="../media/image3.png"/><Relationship Id="rId5" Type="http://schemas.openxmlformats.org/officeDocument/2006/relationships/tags" Target="../tags/tag4.xml"/><Relationship Id="rId10" Type="http://schemas.openxmlformats.org/officeDocument/2006/relationships/image" Target="../media/image2.png"/><Relationship Id="rId4" Type="http://schemas.openxmlformats.org/officeDocument/2006/relationships/tags" Target="../tags/tag3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0B29447D-9108-48A3-952A-8BFFBE88109D}"/>
              </a:ext>
            </a:extLst>
          </p:cNvPr>
          <p:cNvSpPr/>
          <p:nvPr/>
        </p:nvSpPr>
        <p:spPr>
          <a:xfrm>
            <a:off x="1445175" y="1519727"/>
            <a:ext cx="9537247" cy="156613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Model and Data Based Approaches to </a:t>
            </a:r>
            <a:r>
              <a:rPr lang="en-US" altLang="zh-CN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 of </a:t>
            </a:r>
            <a:r>
              <a:rPr lang="en-US" altLang="zh-CN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Tensegrity </a:t>
            </a:r>
            <a:r>
              <a:rPr lang="en-US" altLang="zh-CN" sz="4400" dirty="0"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46611" y="4040070"/>
            <a:ext cx="913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Ran Wang, Raman Goyal, Suman </a:t>
            </a:r>
            <a:r>
              <a:rPr lang="en-US" altLang="zh-C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Chakravorty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Robert E. Skelton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07009" y="4800600"/>
            <a:ext cx="7613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Department of Aerospace Engineering, Texas A&amp;M University, College Station TX, 77840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20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2BEDA101-9408-4051-8334-4BBDEB9B660E}"/>
              </a:ext>
            </a:extLst>
          </p:cNvPr>
          <p:cNvSpPr/>
          <p:nvPr/>
        </p:nvSpPr>
        <p:spPr>
          <a:xfrm>
            <a:off x="1767840" y="2447457"/>
            <a:ext cx="8656320" cy="1963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37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xmlns="" id="{88855EA3-6D87-40C9-8B67-BCED67167B32}"/>
              </a:ext>
            </a:extLst>
          </p:cNvPr>
          <p:cNvSpPr/>
          <p:nvPr/>
        </p:nvSpPr>
        <p:spPr>
          <a:xfrm>
            <a:off x="579120" y="531134"/>
            <a:ext cx="11033760" cy="87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Abadi" panose="020B0604020104020204" pitchFamily="34" charset="0"/>
              </a:rPr>
              <a:t>Tested Tensegrity Models</a:t>
            </a:r>
            <a:endParaRPr lang="zh-CN" altLang="en-US" sz="3200" dirty="0">
              <a:latin typeface="Abadi" panose="020B0604020104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75F073A-2E36-47A4-8FBD-611AA454CECE}"/>
              </a:ext>
            </a:extLst>
          </p:cNvPr>
          <p:cNvSpPr txBox="1"/>
          <p:nvPr/>
        </p:nvSpPr>
        <p:spPr>
          <a:xfrm>
            <a:off x="4280435" y="1701649"/>
            <a:ext cx="6592824" cy="14642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T2D1 Reacher: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2-dimensional model built by combining 22 bars and 22 strings. It has 14 degrees of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freedom and 22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 channels on the strings. The task is to move the top tip into the target.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68" y="3342235"/>
            <a:ext cx="1934688" cy="16708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68" y="5084449"/>
            <a:ext cx="1942057" cy="16772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36" y="1596643"/>
            <a:ext cx="1931589" cy="16742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375F073A-2E36-47A4-8FBD-611AA454CECE}"/>
              </a:ext>
            </a:extLst>
          </p:cNvPr>
          <p:cNvSpPr txBox="1"/>
          <p:nvPr/>
        </p:nvSpPr>
        <p:spPr>
          <a:xfrm>
            <a:off x="4280435" y="3615812"/>
            <a:ext cx="6592824" cy="11237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Arm: A 2-dimensional robotic arm composed of 10 T-bar elements. It has 9 degrees of freedom and 38 control channels.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375F073A-2E36-47A4-8FBD-611AA454CECE}"/>
              </a:ext>
            </a:extLst>
          </p:cNvPr>
          <p:cNvSpPr txBox="1"/>
          <p:nvPr/>
        </p:nvSpPr>
        <p:spPr>
          <a:xfrm>
            <a:off x="4280435" y="5189456"/>
            <a:ext cx="6592824" cy="11237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6-link Swimmer: This model is required to swim into the target. It’s a planner model that has 8 degrees of freedom and 22 control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channels. 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1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2d1_mbc">
            <a:hlinkClick r:id="" action="ppaction://media"/>
            <a:extLst>
              <a:ext uri="{FF2B5EF4-FFF2-40B4-BE49-F238E27FC236}">
                <a16:creationId xmlns:a16="http://schemas.microsoft.com/office/drawing/2014/main" xmlns="" id="{87F004A3-F313-41E1-AE50-9A3F755EB5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791831"/>
            <a:ext cx="6060141" cy="3588241"/>
          </a:xfrm>
          <a:prstGeom prst="rect">
            <a:avLst/>
          </a:prstGeom>
        </p:spPr>
      </p:pic>
      <p:pic>
        <p:nvPicPr>
          <p:cNvPr id="5" name="t2d1_closedloop">
            <a:hlinkClick r:id="" action="ppaction://media"/>
            <a:extLst>
              <a:ext uri="{FF2B5EF4-FFF2-40B4-BE49-F238E27FC236}">
                <a16:creationId xmlns:a16="http://schemas.microsoft.com/office/drawing/2014/main" xmlns="" id="{D87B32A6-C415-4046-AB74-2BAB1F85BB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60141" y="1791830"/>
            <a:ext cx="6131859" cy="35882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F9A6D95F-7287-492A-ADD6-8F29E1C0E896}"/>
              </a:ext>
            </a:extLst>
          </p:cNvPr>
          <p:cNvSpPr txBox="1"/>
          <p:nvPr/>
        </p:nvSpPr>
        <p:spPr>
          <a:xfrm>
            <a:off x="1039905" y="5811212"/>
            <a:ext cx="398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Model-based shape control</a:t>
            </a:r>
            <a:endParaRPr lang="zh-CN" altLang="en-US" sz="240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78CA47C-61BC-4A75-ADFA-60F89025144D}"/>
              </a:ext>
            </a:extLst>
          </p:cNvPr>
          <p:cNvSpPr txBox="1"/>
          <p:nvPr/>
        </p:nvSpPr>
        <p:spPr>
          <a:xfrm>
            <a:off x="7612111" y="5811211"/>
            <a:ext cx="398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D2C closed-loop policy</a:t>
            </a:r>
            <a:endParaRPr lang="zh-CN" altLang="en-US" sz="240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C428F20E-DF25-4987-A9CF-EAE0A8A4C609}"/>
              </a:ext>
            </a:extLst>
          </p:cNvPr>
          <p:cNvSpPr/>
          <p:nvPr/>
        </p:nvSpPr>
        <p:spPr>
          <a:xfrm>
            <a:off x="1239520" y="124012"/>
            <a:ext cx="9712960" cy="87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n w="9525">
                  <a:solidFill>
                    <a:schemeClr val="bg1"/>
                  </a:solidFill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Model-based policy VS. D2C closed-loop policy</a:t>
            </a:r>
            <a:endParaRPr lang="zh-CN" altLang="en-US" sz="3200" dirty="0">
              <a:ln w="9525">
                <a:solidFill>
                  <a:schemeClr val="bg1"/>
                </a:solidFill>
                <a:prstDash val="solid"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xmlns="" id="{05906484-F79F-4449-908A-CE350FFB25BC}"/>
              </a:ext>
            </a:extLst>
          </p:cNvPr>
          <p:cNvSpPr txBox="1"/>
          <p:nvPr/>
        </p:nvSpPr>
        <p:spPr>
          <a:xfrm>
            <a:off x="218030" y="1131029"/>
            <a:ext cx="3493358" cy="528115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T2D1 Tensegrity Model 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171" y="4471681"/>
            <a:ext cx="120700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Faster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6405103" y="4471680"/>
            <a:ext cx="120700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Slower</a:t>
            </a:r>
            <a:endParaRPr lang="zh-CN" altLang="en-US" sz="24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xmlns="" id="{F3AD10F4-33DF-4489-BCAB-2E3819F095C8}"/>
              </a:ext>
            </a:extLst>
          </p:cNvPr>
          <p:cNvCxnSpPr>
            <a:cxnSpLocks/>
          </p:cNvCxnSpPr>
          <p:nvPr/>
        </p:nvCxnSpPr>
        <p:spPr>
          <a:xfrm flipH="1">
            <a:off x="2862072" y="1680056"/>
            <a:ext cx="3728422" cy="6829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65BD9943-5B6F-4666-AD4E-87B6236818C7}"/>
              </a:ext>
            </a:extLst>
          </p:cNvPr>
          <p:cNvCxnSpPr>
            <a:cxnSpLocks/>
          </p:cNvCxnSpPr>
          <p:nvPr/>
        </p:nvCxnSpPr>
        <p:spPr>
          <a:xfrm>
            <a:off x="6590494" y="1680056"/>
            <a:ext cx="2196890" cy="6896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8">
            <a:extLst>
              <a:ext uri="{FF2B5EF4-FFF2-40B4-BE49-F238E27FC236}">
                <a16:creationId xmlns:a16="http://schemas.microsoft.com/office/drawing/2014/main" xmlns="" id="{6C2B4F8B-527E-4245-B096-45C04BA2079C}"/>
              </a:ext>
            </a:extLst>
          </p:cNvPr>
          <p:cNvSpPr txBox="1"/>
          <p:nvPr/>
        </p:nvSpPr>
        <p:spPr>
          <a:xfrm>
            <a:off x="5549182" y="1138493"/>
            <a:ext cx="2283725" cy="528115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Red ball: Target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4679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9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4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1CF0DB3C-069E-485B-B3EB-481E7D0F1D75}"/>
              </a:ext>
            </a:extLst>
          </p:cNvPr>
          <p:cNvSpPr txBox="1"/>
          <p:nvPr/>
        </p:nvSpPr>
        <p:spPr>
          <a:xfrm>
            <a:off x="955786" y="4922511"/>
            <a:ext cx="9796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Both the model-based control and D2C succeed</a:t>
            </a:r>
            <a:endParaRPr lang="zh-CN" alt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500EE12-7215-44BA-A604-E6AD53248488}"/>
              </a:ext>
            </a:extLst>
          </p:cNvPr>
          <p:cNvGrpSpPr/>
          <p:nvPr/>
        </p:nvGrpSpPr>
        <p:grpSpPr>
          <a:xfrm>
            <a:off x="955786" y="1564874"/>
            <a:ext cx="10280428" cy="2602039"/>
            <a:chOff x="829396" y="575404"/>
            <a:chExt cx="10092477" cy="2602039"/>
          </a:xfrm>
        </p:grpSpPr>
        <p:graphicFrame>
          <p:nvGraphicFramePr>
            <p:cNvPr id="15" name="Diagram 14">
              <a:extLst>
                <a:ext uri="{FF2B5EF4-FFF2-40B4-BE49-F238E27FC236}">
                  <a16:creationId xmlns:a16="http://schemas.microsoft.com/office/drawing/2014/main" xmlns="" id="{4A527574-3C1A-4B31-837F-093CC595A52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63611362"/>
                </p:ext>
              </p:extLst>
            </p:nvPr>
          </p:nvGraphicFramePr>
          <p:xfrm>
            <a:off x="829396" y="575404"/>
            <a:ext cx="10092477" cy="8857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17" name="Diagram 16">
              <a:extLst>
                <a:ext uri="{FF2B5EF4-FFF2-40B4-BE49-F238E27FC236}">
                  <a16:creationId xmlns:a16="http://schemas.microsoft.com/office/drawing/2014/main" xmlns="" id="{4B636D6E-5C49-4B31-9168-462EBB39D9E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8091432"/>
                </p:ext>
              </p:extLst>
            </p:nvPr>
          </p:nvGraphicFramePr>
          <p:xfrm>
            <a:off x="829396" y="2291665"/>
            <a:ext cx="10092477" cy="8857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076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00">
        <p:fade/>
      </p:transition>
    </mc:Choice>
    <mc:Fallback>
      <p:transition spd="med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2d1_openloop">
            <a:hlinkClick r:id="" action="ppaction://media"/>
            <a:extLst>
              <a:ext uri="{FF2B5EF4-FFF2-40B4-BE49-F238E27FC236}">
                <a16:creationId xmlns:a16="http://schemas.microsoft.com/office/drawing/2014/main" xmlns="" id="{B07EC93F-24FF-48D0-8A88-99ADD59989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29233"/>
            <a:ext cx="6096000" cy="3609474"/>
          </a:xfrm>
          <a:prstGeom prst="rect">
            <a:avLst/>
          </a:prstGeom>
        </p:spPr>
      </p:pic>
      <p:pic>
        <p:nvPicPr>
          <p:cNvPr id="7" name="t2d1_closedloop">
            <a:hlinkClick r:id="" action="ppaction://media"/>
            <a:extLst>
              <a:ext uri="{FF2B5EF4-FFF2-40B4-BE49-F238E27FC236}">
                <a16:creationId xmlns:a16="http://schemas.microsoft.com/office/drawing/2014/main" xmlns="" id="{9F9EC113-60DB-46B5-9782-CE0D88C2B0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129233"/>
            <a:ext cx="6096000" cy="36094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0EF79A1-BCED-4A7B-A484-C10627EC1950}"/>
              </a:ext>
            </a:extLst>
          </p:cNvPr>
          <p:cNvSpPr txBox="1"/>
          <p:nvPr/>
        </p:nvSpPr>
        <p:spPr>
          <a:xfrm>
            <a:off x="7723095" y="5953732"/>
            <a:ext cx="398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D2C closed-loop policy</a:t>
            </a:r>
            <a:endParaRPr lang="zh-CN" altLang="en-US" sz="240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6069B70-1EF1-4D96-AEDF-292BE093E8D8}"/>
              </a:ext>
            </a:extLst>
          </p:cNvPr>
          <p:cNvSpPr txBox="1"/>
          <p:nvPr/>
        </p:nvSpPr>
        <p:spPr>
          <a:xfrm>
            <a:off x="968187" y="5969882"/>
            <a:ext cx="5127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D2C open-loop policy (no feedback)</a:t>
            </a:r>
            <a:endParaRPr lang="zh-CN" altLang="en-US" sz="240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F3AD10F4-33DF-4489-BCAB-2E3819F095C8}"/>
              </a:ext>
            </a:extLst>
          </p:cNvPr>
          <p:cNvCxnSpPr>
            <a:cxnSpLocks/>
          </p:cNvCxnSpPr>
          <p:nvPr/>
        </p:nvCxnSpPr>
        <p:spPr>
          <a:xfrm flipH="1">
            <a:off x="2931460" y="1854142"/>
            <a:ext cx="3653118" cy="8292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xmlns="" id="{65BD9943-5B6F-4666-AD4E-87B6236818C7}"/>
              </a:ext>
            </a:extLst>
          </p:cNvPr>
          <p:cNvCxnSpPr>
            <a:cxnSpLocks/>
          </p:cNvCxnSpPr>
          <p:nvPr/>
        </p:nvCxnSpPr>
        <p:spPr>
          <a:xfrm>
            <a:off x="6584578" y="1854142"/>
            <a:ext cx="2156010" cy="8158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8">
            <a:extLst>
              <a:ext uri="{FF2B5EF4-FFF2-40B4-BE49-F238E27FC236}">
                <a16:creationId xmlns:a16="http://schemas.microsoft.com/office/drawing/2014/main" xmlns="" id="{6C2B4F8B-527E-4245-B096-45C04BA2079C}"/>
              </a:ext>
            </a:extLst>
          </p:cNvPr>
          <p:cNvSpPr txBox="1"/>
          <p:nvPr/>
        </p:nvSpPr>
        <p:spPr>
          <a:xfrm>
            <a:off x="5543266" y="1312579"/>
            <a:ext cx="2283725" cy="528115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Red ball: Target</a:t>
            </a:r>
            <a:endParaRPr lang="zh-CN" altLang="en-US" sz="2400" dirty="0"/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xmlns="" id="{9D544CB6-D96A-4D56-AA5C-B8B45DB6EDA9}"/>
              </a:ext>
            </a:extLst>
          </p:cNvPr>
          <p:cNvSpPr txBox="1"/>
          <p:nvPr/>
        </p:nvSpPr>
        <p:spPr>
          <a:xfrm>
            <a:off x="204583" y="1317362"/>
            <a:ext cx="2283725" cy="528115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Noise level: 20%</a:t>
            </a:r>
            <a:endParaRPr lang="zh-CN" alt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8950A2D-CD01-4B8D-8784-3CF1BBB2CE8E}"/>
              </a:ext>
            </a:extLst>
          </p:cNvPr>
          <p:cNvSpPr/>
          <p:nvPr/>
        </p:nvSpPr>
        <p:spPr>
          <a:xfrm>
            <a:off x="579120" y="154492"/>
            <a:ext cx="11033760" cy="87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3200" dirty="0">
                <a:ln w="9525">
                  <a:solidFill>
                    <a:schemeClr val="bg1"/>
                  </a:solidFill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D2C applied on T2D1 Tensegrity Model</a:t>
            </a:r>
            <a:endParaRPr lang="zh-CN" altLang="en-US" sz="3200" dirty="0">
              <a:ln w="9525">
                <a:solidFill>
                  <a:schemeClr val="bg1"/>
                </a:solidFill>
                <a:prstDash val="solid"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08171" y="4947169"/>
            <a:ext cx="120700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Failed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405102" y="4947169"/>
            <a:ext cx="1751345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Succeeded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2552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566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66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55071C0-22FC-4E1A-93CE-C61DA69BC9B7}"/>
              </a:ext>
            </a:extLst>
          </p:cNvPr>
          <p:cNvSpPr txBox="1"/>
          <p:nvPr/>
        </p:nvSpPr>
        <p:spPr>
          <a:xfrm>
            <a:off x="7723095" y="5742192"/>
            <a:ext cx="398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D2C closed-loop policy</a:t>
            </a:r>
            <a:endParaRPr lang="zh-CN" altLang="en-US" sz="240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arm_openloop">
            <a:hlinkClick r:id="" action="ppaction://media"/>
            <a:extLst>
              <a:ext uri="{FF2B5EF4-FFF2-40B4-BE49-F238E27FC236}">
                <a16:creationId xmlns:a16="http://schemas.microsoft.com/office/drawing/2014/main" xmlns="" id="{7EC678AD-A663-4CD5-A5D7-64B1ECCA0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917693"/>
            <a:ext cx="6096000" cy="3609474"/>
          </a:xfrm>
          <a:prstGeom prst="rect">
            <a:avLst/>
          </a:prstGeom>
        </p:spPr>
      </p:pic>
      <p:pic>
        <p:nvPicPr>
          <p:cNvPr id="9" name="arm_closedloop">
            <a:hlinkClick r:id="" action="ppaction://media"/>
            <a:extLst>
              <a:ext uri="{FF2B5EF4-FFF2-40B4-BE49-F238E27FC236}">
                <a16:creationId xmlns:a16="http://schemas.microsoft.com/office/drawing/2014/main" xmlns="" id="{7EC9F746-41E8-4966-9502-04D9DE4908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917693"/>
            <a:ext cx="6096000" cy="36094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1C802C8E-2F8F-4660-B2D9-2FD500A627E8}"/>
              </a:ext>
            </a:extLst>
          </p:cNvPr>
          <p:cNvSpPr txBox="1"/>
          <p:nvPr/>
        </p:nvSpPr>
        <p:spPr>
          <a:xfrm>
            <a:off x="968187" y="5758342"/>
            <a:ext cx="5127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D2C open-loop policy (no feedback)</a:t>
            </a:r>
            <a:endParaRPr lang="zh-CN" altLang="en-US" sz="240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xmlns="" id="{0EE96EB1-10FA-4F62-B24C-DB9F753E2636}"/>
              </a:ext>
            </a:extLst>
          </p:cNvPr>
          <p:cNvSpPr txBox="1"/>
          <p:nvPr/>
        </p:nvSpPr>
        <p:spPr>
          <a:xfrm>
            <a:off x="204583" y="1317362"/>
            <a:ext cx="2283725" cy="528115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Noise level: 20%</a:t>
            </a:r>
            <a:endParaRPr lang="zh-CN" alt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F3CD0DF-9C80-4273-92F9-E377F5E52C5E}"/>
              </a:ext>
            </a:extLst>
          </p:cNvPr>
          <p:cNvSpPr/>
          <p:nvPr/>
        </p:nvSpPr>
        <p:spPr>
          <a:xfrm>
            <a:off x="2631440" y="124012"/>
            <a:ext cx="6929120" cy="87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n w="9525">
                  <a:solidFill>
                    <a:schemeClr val="bg1"/>
                  </a:solidFill>
                  <a:prstDash val="solid"/>
                </a:ln>
                <a:latin typeface="Abadi" panose="020B0604020104020204" pitchFamily="34" charset="0"/>
              </a:rPr>
              <a:t>D2C applied on Robotic Arm Model</a:t>
            </a:r>
            <a:endParaRPr lang="zh-CN" altLang="en-US" sz="3200" dirty="0">
              <a:ln w="9525">
                <a:solidFill>
                  <a:schemeClr val="bg1"/>
                </a:solidFill>
                <a:prstDash val="solid"/>
              </a:ln>
              <a:latin typeface="Abadi" panose="020B0604020104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08171" y="4947169"/>
            <a:ext cx="120700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Failed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405102" y="4947169"/>
            <a:ext cx="1751345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Succeeded</a:t>
            </a:r>
            <a:endParaRPr lang="zh-CN" altLang="en-US" sz="24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xmlns="" id="{F3AD10F4-33DF-4489-BCAB-2E3819F095C8}"/>
              </a:ext>
            </a:extLst>
          </p:cNvPr>
          <p:cNvCxnSpPr>
            <a:cxnSpLocks/>
          </p:cNvCxnSpPr>
          <p:nvPr/>
        </p:nvCxnSpPr>
        <p:spPr>
          <a:xfrm flipH="1">
            <a:off x="3703320" y="1858925"/>
            <a:ext cx="2894232" cy="11494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xmlns="" id="{65BD9943-5B6F-4666-AD4E-87B6236818C7}"/>
              </a:ext>
            </a:extLst>
          </p:cNvPr>
          <p:cNvCxnSpPr>
            <a:cxnSpLocks/>
          </p:cNvCxnSpPr>
          <p:nvPr/>
        </p:nvCxnSpPr>
        <p:spPr>
          <a:xfrm>
            <a:off x="6597551" y="1858925"/>
            <a:ext cx="3040225" cy="1158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8">
            <a:extLst>
              <a:ext uri="{FF2B5EF4-FFF2-40B4-BE49-F238E27FC236}">
                <a16:creationId xmlns:a16="http://schemas.microsoft.com/office/drawing/2014/main" xmlns="" id="{6C2B4F8B-527E-4245-B096-45C04BA2079C}"/>
              </a:ext>
            </a:extLst>
          </p:cNvPr>
          <p:cNvSpPr txBox="1"/>
          <p:nvPr/>
        </p:nvSpPr>
        <p:spPr>
          <a:xfrm>
            <a:off x="5556239" y="1317362"/>
            <a:ext cx="2283725" cy="528115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Red ball: Target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389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AA135BA-E633-4F6E-88D4-8D2193F9C937}"/>
              </a:ext>
            </a:extLst>
          </p:cNvPr>
          <p:cNvSpPr txBox="1">
            <a:spLocks/>
          </p:cNvSpPr>
          <p:nvPr/>
        </p:nvSpPr>
        <p:spPr>
          <a:xfrm>
            <a:off x="313765" y="1"/>
            <a:ext cx="10121153" cy="887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latin typeface="Abadi" panose="020B0604020104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9785034-0CF7-4AD5-96AD-C7D0038DB446}"/>
              </a:ext>
            </a:extLst>
          </p:cNvPr>
          <p:cNvSpPr txBox="1"/>
          <p:nvPr/>
        </p:nvSpPr>
        <p:spPr>
          <a:xfrm>
            <a:off x="7723095" y="5960552"/>
            <a:ext cx="398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D2C closed-loop policy</a:t>
            </a:r>
            <a:endParaRPr lang="zh-CN" altLang="en-US" sz="240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swimmer6t_openloop">
            <a:hlinkClick r:id="" action="ppaction://media"/>
            <a:extLst>
              <a:ext uri="{FF2B5EF4-FFF2-40B4-BE49-F238E27FC236}">
                <a16:creationId xmlns:a16="http://schemas.microsoft.com/office/drawing/2014/main" xmlns="" id="{BF0AD267-BC20-4E90-AC27-583D0C12F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36053"/>
            <a:ext cx="6096000" cy="3609474"/>
          </a:xfrm>
          <a:prstGeom prst="rect">
            <a:avLst/>
          </a:prstGeom>
        </p:spPr>
      </p:pic>
      <p:pic>
        <p:nvPicPr>
          <p:cNvPr id="9" name="swimmer6t_closedloop">
            <a:hlinkClick r:id="" action="ppaction://media"/>
            <a:extLst>
              <a:ext uri="{FF2B5EF4-FFF2-40B4-BE49-F238E27FC236}">
                <a16:creationId xmlns:a16="http://schemas.microsoft.com/office/drawing/2014/main" xmlns="" id="{3307102F-1F0E-4B5C-A323-D0583F64C94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136053"/>
            <a:ext cx="6096000" cy="36094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9C1C3E8F-6A69-4F9C-B185-FA9FE89A86D6}"/>
              </a:ext>
            </a:extLst>
          </p:cNvPr>
          <p:cNvSpPr txBox="1"/>
          <p:nvPr/>
        </p:nvSpPr>
        <p:spPr>
          <a:xfrm>
            <a:off x="968187" y="5976702"/>
            <a:ext cx="5127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D2C open-loop policy (no feedback)</a:t>
            </a:r>
            <a:endParaRPr lang="zh-CN" altLang="en-US" sz="240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xmlns="" id="{BAE3F43D-717D-4CF3-9F10-C703B97CDB59}"/>
              </a:ext>
            </a:extLst>
          </p:cNvPr>
          <p:cNvSpPr txBox="1"/>
          <p:nvPr/>
        </p:nvSpPr>
        <p:spPr>
          <a:xfrm>
            <a:off x="204583" y="1453693"/>
            <a:ext cx="2283725" cy="528115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Noise level: 20%</a:t>
            </a:r>
            <a:endParaRPr lang="zh-CN" alt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3BCDD900-79C5-47EB-90FA-0AC219026BF5}"/>
              </a:ext>
            </a:extLst>
          </p:cNvPr>
          <p:cNvSpPr/>
          <p:nvPr/>
        </p:nvSpPr>
        <p:spPr>
          <a:xfrm>
            <a:off x="1757082" y="124012"/>
            <a:ext cx="8677836" cy="87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n w="9525">
                  <a:solidFill>
                    <a:schemeClr val="bg1"/>
                  </a:solidFill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D2C applied on 6-link swimmer model</a:t>
            </a:r>
            <a:endParaRPr lang="zh-CN" altLang="en-US" sz="3200" dirty="0">
              <a:ln w="9525">
                <a:solidFill>
                  <a:schemeClr val="bg1"/>
                </a:solidFill>
                <a:prstDash val="solid"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08171" y="4947169"/>
            <a:ext cx="120700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Failed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405102" y="4947169"/>
            <a:ext cx="1751345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Succeeded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xmlns="" id="{F3AD10F4-33DF-4489-BCAB-2E3819F095C8}"/>
              </a:ext>
            </a:extLst>
          </p:cNvPr>
          <p:cNvCxnSpPr>
            <a:cxnSpLocks/>
          </p:cNvCxnSpPr>
          <p:nvPr/>
        </p:nvCxnSpPr>
        <p:spPr>
          <a:xfrm flipH="1">
            <a:off x="2350008" y="1995256"/>
            <a:ext cx="4247544" cy="12417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65BD9943-5B6F-4666-AD4E-87B6236818C7}"/>
              </a:ext>
            </a:extLst>
          </p:cNvPr>
          <p:cNvCxnSpPr>
            <a:cxnSpLocks/>
          </p:cNvCxnSpPr>
          <p:nvPr/>
        </p:nvCxnSpPr>
        <p:spPr>
          <a:xfrm>
            <a:off x="6597551" y="1995256"/>
            <a:ext cx="1650337" cy="12051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8">
            <a:extLst>
              <a:ext uri="{FF2B5EF4-FFF2-40B4-BE49-F238E27FC236}">
                <a16:creationId xmlns:a16="http://schemas.microsoft.com/office/drawing/2014/main" xmlns="" id="{6C2B4F8B-527E-4245-B096-45C04BA2079C}"/>
              </a:ext>
            </a:extLst>
          </p:cNvPr>
          <p:cNvSpPr txBox="1"/>
          <p:nvPr/>
        </p:nvSpPr>
        <p:spPr>
          <a:xfrm>
            <a:off x="5556239" y="1453693"/>
            <a:ext cx="2283725" cy="528115"/>
          </a:xfrm>
          <a:prstGeom prst="roundRect">
            <a:avLst/>
          </a:prstGeom>
          <a:solidFill>
            <a:schemeClr val="tx1">
              <a:alpha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/>
              <a:t>Red ball: Target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528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9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4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1CF0DB3C-069E-485B-B3EB-481E7D0F1D75}"/>
              </a:ext>
            </a:extLst>
          </p:cNvPr>
          <p:cNvSpPr txBox="1"/>
          <p:nvPr/>
        </p:nvSpPr>
        <p:spPr>
          <a:xfrm>
            <a:off x="955786" y="4997396"/>
            <a:ext cx="876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Proves the success for the D2C algorithm</a:t>
            </a:r>
            <a:endParaRPr lang="zh-CN" alt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500EE12-7215-44BA-A604-E6AD53248488}"/>
              </a:ext>
            </a:extLst>
          </p:cNvPr>
          <p:cNvGrpSpPr/>
          <p:nvPr/>
        </p:nvGrpSpPr>
        <p:grpSpPr>
          <a:xfrm>
            <a:off x="955786" y="1564874"/>
            <a:ext cx="10280428" cy="2602039"/>
            <a:chOff x="829396" y="575404"/>
            <a:chExt cx="10092477" cy="2602039"/>
          </a:xfrm>
        </p:grpSpPr>
        <p:graphicFrame>
          <p:nvGraphicFramePr>
            <p:cNvPr id="15" name="Diagram 14">
              <a:extLst>
                <a:ext uri="{FF2B5EF4-FFF2-40B4-BE49-F238E27FC236}">
                  <a16:creationId xmlns:a16="http://schemas.microsoft.com/office/drawing/2014/main" xmlns="" id="{4A527574-3C1A-4B31-837F-093CC595A52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52444776"/>
                </p:ext>
              </p:extLst>
            </p:nvPr>
          </p:nvGraphicFramePr>
          <p:xfrm>
            <a:off x="829396" y="575404"/>
            <a:ext cx="10092477" cy="8857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17" name="Diagram 16">
              <a:extLst>
                <a:ext uri="{FF2B5EF4-FFF2-40B4-BE49-F238E27FC236}">
                  <a16:creationId xmlns:a16="http://schemas.microsoft.com/office/drawing/2014/main" xmlns="" id="{4B636D6E-5C49-4B31-9168-462EBB39D9E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10557839"/>
                </p:ext>
              </p:extLst>
            </p:nvPr>
          </p:nvGraphicFramePr>
          <p:xfrm>
            <a:off x="829396" y="2291665"/>
            <a:ext cx="10092477" cy="8857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6470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00">
        <p:fade/>
      </p:transition>
    </mc:Choice>
    <mc:Fallback>
      <p:transition spd="med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B3EFD167-5EC2-46AB-B13F-7721D2CC784B}"/>
              </a:ext>
            </a:extLst>
          </p:cNvPr>
          <p:cNvGrpSpPr/>
          <p:nvPr/>
        </p:nvGrpSpPr>
        <p:grpSpPr>
          <a:xfrm>
            <a:off x="1199698" y="1480563"/>
            <a:ext cx="9260341" cy="2458816"/>
            <a:chOff x="-236427" y="1480563"/>
            <a:chExt cx="9260341" cy="24588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94211904-2CB0-4173-A43B-1D9A6A935673}"/>
                </a:ext>
              </a:extLst>
            </p:cNvPr>
            <p:cNvSpPr/>
            <p:nvPr/>
          </p:nvSpPr>
          <p:spPr>
            <a:xfrm>
              <a:off x="-236427" y="1480563"/>
              <a:ext cx="538398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Model-based shape control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8CCC78D2-245E-4FAC-B939-1DA72D092E40}"/>
                </a:ext>
              </a:extLst>
            </p:cNvPr>
            <p:cNvGrpSpPr/>
            <p:nvPr/>
          </p:nvGrpSpPr>
          <p:grpSpPr>
            <a:xfrm>
              <a:off x="295836" y="2219448"/>
              <a:ext cx="8728078" cy="1719931"/>
              <a:chOff x="295836" y="2219448"/>
              <a:chExt cx="8728078" cy="17199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E902CADA-000C-4926-87C5-F8B945760E5F}"/>
                  </a:ext>
                </a:extLst>
              </p:cNvPr>
              <p:cNvGrpSpPr/>
              <p:nvPr/>
            </p:nvGrpSpPr>
            <p:grpSpPr>
              <a:xfrm>
                <a:off x="295836" y="2219448"/>
                <a:ext cx="8728078" cy="510778"/>
                <a:chOff x="822276" y="2219448"/>
                <a:chExt cx="8728078" cy="510778"/>
              </a:xfrm>
            </p:grpSpPr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xmlns="" id="{4FD633A4-C267-4026-B3BB-082E591A9AA9}"/>
                    </a:ext>
                  </a:extLst>
                </p:cNvPr>
                <p:cNvSpPr/>
                <p:nvPr/>
              </p:nvSpPr>
              <p:spPr>
                <a:xfrm>
                  <a:off x="822276" y="2219448"/>
                  <a:ext cx="3778489" cy="510778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Faster motion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矩形 1">
                  <a:extLst>
                    <a:ext uri="{FF2B5EF4-FFF2-40B4-BE49-F238E27FC236}">
                      <a16:creationId xmlns:a16="http://schemas.microsoft.com/office/drawing/2014/main" xmlns="" id="{D2878D92-D6D6-45C9-A6BF-0D0B9B9C66CB}"/>
                    </a:ext>
                  </a:extLst>
                </p:cNvPr>
                <p:cNvSpPr/>
                <p:nvPr/>
              </p:nvSpPr>
              <p:spPr>
                <a:xfrm>
                  <a:off x="5771865" y="2219448"/>
                  <a:ext cx="3778489" cy="510778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Larger control effort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xmlns="" id="{780FDAAC-41D8-4927-B52A-1627DE861F69}"/>
                    </a:ext>
                  </a:extLst>
                </p:cNvPr>
                <p:cNvSpPr/>
                <p:nvPr/>
              </p:nvSpPr>
              <p:spPr>
                <a:xfrm>
                  <a:off x="4917373" y="2287437"/>
                  <a:ext cx="537883" cy="37480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矩形 1">
                <a:extLst>
                  <a:ext uri="{FF2B5EF4-FFF2-40B4-BE49-F238E27FC236}">
                    <a16:creationId xmlns:a16="http://schemas.microsoft.com/office/drawing/2014/main" xmlns="" id="{1054F4FF-0BC4-400B-97EA-403AE8B40811}"/>
                  </a:ext>
                </a:extLst>
              </p:cNvPr>
              <p:cNvSpPr/>
              <p:nvPr/>
            </p:nvSpPr>
            <p:spPr>
              <a:xfrm>
                <a:off x="295836" y="3428601"/>
                <a:ext cx="3778489" cy="51077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Negligible training time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xmlns="" id="{197DADD2-B398-4E38-A5A5-CE7C02C43E6C}"/>
                  </a:ext>
                </a:extLst>
              </p:cNvPr>
              <p:cNvGrpSpPr/>
              <p:nvPr/>
            </p:nvGrpSpPr>
            <p:grpSpPr>
              <a:xfrm>
                <a:off x="295836" y="2824025"/>
                <a:ext cx="8728076" cy="510778"/>
                <a:chOff x="822277" y="2823843"/>
                <a:chExt cx="8728076" cy="510778"/>
              </a:xfrm>
            </p:grpSpPr>
            <p:sp>
              <p:nvSpPr>
                <p:cNvPr id="29" name="矩形 1">
                  <a:extLst>
                    <a:ext uri="{FF2B5EF4-FFF2-40B4-BE49-F238E27FC236}">
                      <a16:creationId xmlns:a16="http://schemas.microsoft.com/office/drawing/2014/main" xmlns="" id="{D6C78769-BD70-463A-B622-6DA3B4F14029}"/>
                    </a:ext>
                  </a:extLst>
                </p:cNvPr>
                <p:cNvSpPr/>
                <p:nvPr/>
              </p:nvSpPr>
              <p:spPr>
                <a:xfrm>
                  <a:off x="5771864" y="2823843"/>
                  <a:ext cx="3778489" cy="510778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Accuracy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矩形 1">
                  <a:extLst>
                    <a:ext uri="{FF2B5EF4-FFF2-40B4-BE49-F238E27FC236}">
                      <a16:creationId xmlns:a16="http://schemas.microsoft.com/office/drawing/2014/main" xmlns="" id="{28E607AC-23AF-49E2-8C12-D699227132D2}"/>
                    </a:ext>
                  </a:extLst>
                </p:cNvPr>
                <p:cNvSpPr/>
                <p:nvPr/>
              </p:nvSpPr>
              <p:spPr>
                <a:xfrm>
                  <a:off x="822277" y="2823843"/>
                  <a:ext cx="3778489" cy="510778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Closer to the target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Arrow: Right 30">
                  <a:extLst>
                    <a:ext uri="{FF2B5EF4-FFF2-40B4-BE49-F238E27FC236}">
                      <a16:creationId xmlns:a16="http://schemas.microsoft.com/office/drawing/2014/main" xmlns="" id="{12DEAEAE-E8E4-4780-85EA-74D2AF8FEC73}"/>
                    </a:ext>
                  </a:extLst>
                </p:cNvPr>
                <p:cNvSpPr/>
                <p:nvPr/>
              </p:nvSpPr>
              <p:spPr>
                <a:xfrm>
                  <a:off x="4917373" y="2891832"/>
                  <a:ext cx="537883" cy="37480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19541DF6-4F77-4770-92A2-41F7F8F89A99}"/>
              </a:ext>
            </a:extLst>
          </p:cNvPr>
          <p:cNvGrpSpPr/>
          <p:nvPr/>
        </p:nvGrpSpPr>
        <p:grpSpPr>
          <a:xfrm>
            <a:off x="1199698" y="4127775"/>
            <a:ext cx="9260341" cy="2281202"/>
            <a:chOff x="-236427" y="4037629"/>
            <a:chExt cx="9260341" cy="22812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DB34F6CA-C135-42DE-A044-F7F96162B94A}"/>
                </a:ext>
              </a:extLst>
            </p:cNvPr>
            <p:cNvSpPr/>
            <p:nvPr/>
          </p:nvSpPr>
          <p:spPr>
            <a:xfrm>
              <a:off x="-236427" y="4037629"/>
              <a:ext cx="9621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D2C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DADE5CB6-5E2D-431D-9F75-B3DF198EA986}"/>
                </a:ext>
              </a:extLst>
            </p:cNvPr>
            <p:cNvGrpSpPr/>
            <p:nvPr/>
          </p:nvGrpSpPr>
          <p:grpSpPr>
            <a:xfrm>
              <a:off x="295836" y="4598900"/>
              <a:ext cx="8728078" cy="1719931"/>
              <a:chOff x="865482" y="4598900"/>
              <a:chExt cx="8728078" cy="1719931"/>
            </a:xfrm>
          </p:grpSpPr>
          <p:sp>
            <p:nvSpPr>
              <p:cNvPr id="34" name="矩形 1">
                <a:extLst>
                  <a:ext uri="{FF2B5EF4-FFF2-40B4-BE49-F238E27FC236}">
                    <a16:creationId xmlns:a16="http://schemas.microsoft.com/office/drawing/2014/main" xmlns="" id="{2B94A218-6EC0-41CB-A798-5928EF837FBB}"/>
                  </a:ext>
                </a:extLst>
              </p:cNvPr>
              <p:cNvSpPr/>
              <p:nvPr/>
            </p:nvSpPr>
            <p:spPr>
              <a:xfrm>
                <a:off x="865482" y="4598900"/>
                <a:ext cx="3778489" cy="51077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Less control effort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1">
                <a:extLst>
                  <a:ext uri="{FF2B5EF4-FFF2-40B4-BE49-F238E27FC236}">
                    <a16:creationId xmlns:a16="http://schemas.microsoft.com/office/drawing/2014/main" xmlns="" id="{5EF48F73-925F-46B5-B556-6D745705F7D5}"/>
                  </a:ext>
                </a:extLst>
              </p:cNvPr>
              <p:cNvSpPr/>
              <p:nvPr/>
            </p:nvSpPr>
            <p:spPr>
              <a:xfrm>
                <a:off x="5815071" y="4598900"/>
                <a:ext cx="3778489" cy="510778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Optimization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Arrow: Right 35">
                <a:extLst>
                  <a:ext uri="{FF2B5EF4-FFF2-40B4-BE49-F238E27FC236}">
                    <a16:creationId xmlns:a16="http://schemas.microsoft.com/office/drawing/2014/main" xmlns="" id="{BF86409B-818B-4DC4-BC04-AD4FFDDB2DC1}"/>
                  </a:ext>
                </a:extLst>
              </p:cNvPr>
              <p:cNvSpPr/>
              <p:nvPr/>
            </p:nvSpPr>
            <p:spPr>
              <a:xfrm>
                <a:off x="4960579" y="4666889"/>
                <a:ext cx="537883" cy="37480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1">
                <a:extLst>
                  <a:ext uri="{FF2B5EF4-FFF2-40B4-BE49-F238E27FC236}">
                    <a16:creationId xmlns:a16="http://schemas.microsoft.com/office/drawing/2014/main" xmlns="" id="{AEEE277A-FBCC-44B3-B1BE-0012A3D4C963}"/>
                  </a:ext>
                </a:extLst>
              </p:cNvPr>
              <p:cNvSpPr/>
              <p:nvPr/>
            </p:nvSpPr>
            <p:spPr>
              <a:xfrm>
                <a:off x="865482" y="5808053"/>
                <a:ext cx="3778489" cy="51077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No need for model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">
                <a:extLst>
                  <a:ext uri="{FF2B5EF4-FFF2-40B4-BE49-F238E27FC236}">
                    <a16:creationId xmlns:a16="http://schemas.microsoft.com/office/drawing/2014/main" xmlns="" id="{7E31E625-3283-4C35-BFED-AD1CF5775657}"/>
                  </a:ext>
                </a:extLst>
              </p:cNvPr>
              <p:cNvSpPr/>
              <p:nvPr/>
            </p:nvSpPr>
            <p:spPr>
              <a:xfrm>
                <a:off x="865482" y="5203477"/>
                <a:ext cx="3778489" cy="51077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Comparable accuracy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334CE716-6CCB-4990-B6DC-55D4DC7BDA2D}"/>
              </a:ext>
            </a:extLst>
          </p:cNvPr>
          <p:cNvSpPr/>
          <p:nvPr/>
        </p:nvSpPr>
        <p:spPr>
          <a:xfrm>
            <a:off x="1199699" y="171383"/>
            <a:ext cx="9792602" cy="1209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n w="9525">
                  <a:solidFill>
                    <a:schemeClr val="bg1"/>
                  </a:solidFill>
                  <a:prstDash val="solid"/>
                </a:ln>
                <a:latin typeface="Arial" panose="020B0604020202020204" pitchFamily="34" charset="0"/>
                <a:cs typeface="Arial" panose="020B0604020202020204" pitchFamily="34" charset="0"/>
              </a:rPr>
              <a:t>Both the model-based shape control and D2C can drive the system to the target</a:t>
            </a:r>
          </a:p>
        </p:txBody>
      </p:sp>
    </p:spTree>
    <p:extLst>
      <p:ext uri="{BB962C8B-B14F-4D97-AF65-F5344CB8AC3E}">
        <p14:creationId xmlns:p14="http://schemas.microsoft.com/office/powerpoint/2010/main" val="89104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E139EAB6-CCC5-4DB9-92AD-2AB06D13B412}"/>
              </a:ext>
            </a:extLst>
          </p:cNvPr>
          <p:cNvSpPr/>
          <p:nvPr/>
        </p:nvSpPr>
        <p:spPr>
          <a:xfrm>
            <a:off x="1767840" y="2447457"/>
            <a:ext cx="8656320" cy="1963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77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2603F54E-9BE0-4F6B-94F6-0C6192E1FA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994776"/>
              </p:ext>
            </p:extLst>
          </p:nvPr>
        </p:nvGraphicFramePr>
        <p:xfrm>
          <a:off x="1064527" y="1751204"/>
          <a:ext cx="10092477" cy="885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xmlns="" id="{B41CEF59-F717-4E28-AF2C-4AD17C703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2128266"/>
              </p:ext>
            </p:extLst>
          </p:nvPr>
        </p:nvGraphicFramePr>
        <p:xfrm>
          <a:off x="1064527" y="3101007"/>
          <a:ext cx="10092477" cy="2349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9441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00">
        <p:fade/>
      </p:transition>
    </mc:Choice>
    <mc:Fallback>
      <p:transition spd="med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E14D6200-1F08-46AF-9378-E94CB5A5D7B9}"/>
              </a:ext>
            </a:extLst>
          </p:cNvPr>
          <p:cNvSpPr/>
          <p:nvPr/>
        </p:nvSpPr>
        <p:spPr>
          <a:xfrm>
            <a:off x="1767840" y="2447457"/>
            <a:ext cx="8656320" cy="1963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70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7D95AA3-2EEE-4CA0-8536-ADBF73EFEA13}"/>
              </a:ext>
            </a:extLst>
          </p:cNvPr>
          <p:cNvGrpSpPr/>
          <p:nvPr/>
        </p:nvGrpSpPr>
        <p:grpSpPr>
          <a:xfrm>
            <a:off x="907575" y="1125014"/>
            <a:ext cx="10242646" cy="4607972"/>
            <a:chOff x="907575" y="849097"/>
            <a:chExt cx="10242646" cy="460797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xmlns="" id="{9CAABF00-9D43-4390-A35E-891B74D766D0}"/>
                </a:ext>
              </a:extLst>
            </p:cNvPr>
            <p:cNvSpPr/>
            <p:nvPr/>
          </p:nvSpPr>
          <p:spPr>
            <a:xfrm>
              <a:off x="907575" y="849097"/>
              <a:ext cx="10242646" cy="123877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the tensegrity structure and solve for a model-based control policy that drives the system from source to target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24038CD4-A2D3-4CF2-AD09-00293246DC99}"/>
                </a:ext>
              </a:extLst>
            </p:cNvPr>
            <p:cNvSpPr/>
            <p:nvPr/>
          </p:nvSpPr>
          <p:spPr>
            <a:xfrm>
              <a:off x="907575" y="2533698"/>
              <a:ext cx="10242646" cy="123877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Apply the proposed model-free optimal control algorithm D2C to solve for a closed-loop control policy for the same 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9E5FDFA1-6624-45C4-BE1A-2CED6961C05C}"/>
                </a:ext>
              </a:extLst>
            </p:cNvPr>
            <p:cNvSpPr/>
            <p:nvPr/>
          </p:nvSpPr>
          <p:spPr>
            <a:xfrm>
              <a:off x="907575" y="4218298"/>
              <a:ext cx="10242646" cy="123877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Compare</a:t>
              </a:r>
              <a:r>
                <a:rPr lang="zh-CN" altLang="en-US" sz="2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zh-CN" altLang="en-US" sz="2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D2C</a:t>
              </a:r>
              <a:r>
                <a:rPr lang="zh-CN" altLang="en-US" sz="2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 with the model-based shape control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8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2265D85F-0E46-4DFA-829C-C2A44EF352C9}"/>
              </a:ext>
            </a:extLst>
          </p:cNvPr>
          <p:cNvSpPr/>
          <p:nvPr/>
        </p:nvSpPr>
        <p:spPr>
          <a:xfrm>
            <a:off x="1767840" y="2447457"/>
            <a:ext cx="8656320" cy="1963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Formulation &amp; Algorithm</a:t>
            </a:r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0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E2F5ABED-CA2B-403D-99B0-B2EE731EF195}"/>
              </a:ext>
            </a:extLst>
          </p:cNvPr>
          <p:cNvSpPr/>
          <p:nvPr/>
        </p:nvSpPr>
        <p:spPr>
          <a:xfrm>
            <a:off x="709812" y="1148121"/>
            <a:ext cx="10599497" cy="2453478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 1">
            <a:extLst>
              <a:ext uri="{FF2B5EF4-FFF2-40B4-BE49-F238E27FC236}">
                <a16:creationId xmlns:a16="http://schemas.microsoft.com/office/drawing/2014/main" xmlns="" id="{D88D510B-2A0F-41BF-B368-FB182A30B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990" y="1318776"/>
            <a:ext cx="7515938" cy="6764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Dynamics Model for Class-k Tensegrity Structure: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4612144A-37CE-4D92-97B4-D0B3893DD6FB}"/>
              </a:ext>
            </a:extLst>
          </p:cNvPr>
          <p:cNvSpPr/>
          <p:nvPr/>
        </p:nvSpPr>
        <p:spPr>
          <a:xfrm>
            <a:off x="840738" y="4097984"/>
            <a:ext cx="10510518" cy="254394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43AB381-D383-4CF5-91FA-C63FB7745934}"/>
              </a:ext>
            </a:extLst>
          </p:cNvPr>
          <p:cNvSpPr txBox="1"/>
          <p:nvPr/>
        </p:nvSpPr>
        <p:spPr>
          <a:xfrm>
            <a:off x="957427" y="4141464"/>
            <a:ext cx="6977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Model-based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shape control design: 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43C80C9D-286D-4FEC-B083-F022B9693E56}"/>
              </a:ext>
            </a:extLst>
          </p:cNvPr>
          <p:cNvSpPr/>
          <p:nvPr/>
        </p:nvSpPr>
        <p:spPr>
          <a:xfrm>
            <a:off x="579117" y="216076"/>
            <a:ext cx="11033760" cy="87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badi" panose="020B0604020104020204" pitchFamily="34" charset="0"/>
              </a:rPr>
              <a:t>Modeling and Model-based Control for Tensegrity Structure</a:t>
            </a:r>
            <a:endParaRPr lang="zh-CN" altLang="en-US" sz="3200" dirty="0">
              <a:latin typeface="Abadi" panose="020B06040201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661A67C-6724-4055-95B3-88DBC9A69E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16170" y="1933689"/>
            <a:ext cx="3268740" cy="309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D45A3E-BA55-4144-AF95-20C9D3AC5B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68414" y="1995240"/>
            <a:ext cx="961524" cy="207898"/>
          </a:xfrm>
          <a:prstGeom prst="rect">
            <a:avLst/>
          </a:prstGeom>
        </p:spPr>
      </p:pic>
      <p:sp>
        <p:nvSpPr>
          <p:cNvPr id="24" name="内容占位符 2 2">
            <a:extLst>
              <a:ext uri="{FF2B5EF4-FFF2-40B4-BE49-F238E27FC236}">
                <a16:creationId xmlns:a16="http://schemas.microsoft.com/office/drawing/2014/main" xmlns="" id="{E0708FB0-87D6-47F0-81EF-2CC9D128E4DE}"/>
              </a:ext>
            </a:extLst>
          </p:cNvPr>
          <p:cNvSpPr txBox="1">
            <a:spLocks/>
          </p:cNvSpPr>
          <p:nvPr/>
        </p:nvSpPr>
        <p:spPr>
          <a:xfrm>
            <a:off x="870990" y="2951718"/>
            <a:ext cx="7515938" cy="6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Reduced-order Model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111DE419-0D22-41BE-AEF5-E7C9A59DBC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628959" y="2984533"/>
            <a:ext cx="5947410" cy="3314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772BCB90-96B8-448E-8664-118F063C92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87" y="4242184"/>
            <a:ext cx="1474627" cy="2545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8F19AE40-A5C5-4C39-AAFE-B473BEEC3E9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06" y="5484117"/>
            <a:ext cx="2729123" cy="3368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93CE8A71-01DF-499F-B83E-A2B5B9D9B85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37" y="5053846"/>
            <a:ext cx="3082667" cy="1366857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5605272" y="5559552"/>
            <a:ext cx="1097280" cy="261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171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1EBAEBF-F078-432E-8EA7-2339798A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088" y="1748673"/>
            <a:ext cx="5115753" cy="568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4D9CB30-40E3-4D6F-9278-A427FD6D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626" y="2182154"/>
            <a:ext cx="5098215" cy="996203"/>
          </a:xfrm>
          <a:prstGeom prst="rect">
            <a:avLst/>
          </a:prstGeom>
        </p:spPr>
      </p:pic>
      <p:sp>
        <p:nvSpPr>
          <p:cNvPr id="9" name="文本框 6">
            <a:extLst>
              <a:ext uri="{FF2B5EF4-FFF2-40B4-BE49-F238E27FC236}">
                <a16:creationId xmlns:a16="http://schemas.microsoft.com/office/drawing/2014/main" xmlns="" id="{BBA45089-4D8B-4218-95DF-274C70AC027C}"/>
              </a:ext>
            </a:extLst>
          </p:cNvPr>
          <p:cNvSpPr txBox="1"/>
          <p:nvPr/>
        </p:nvSpPr>
        <p:spPr>
          <a:xfrm>
            <a:off x="817592" y="1614431"/>
            <a:ext cx="10515600" cy="163449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5E55236-4CB4-4FD9-BEEF-3627D0FA3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016" y="1748673"/>
            <a:ext cx="5438964" cy="433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 the nonlinear stochastic system: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FE3B144-89FC-40F6-A3F8-B3E9F6D61312}"/>
              </a:ext>
            </a:extLst>
          </p:cNvPr>
          <p:cNvSpPr txBox="1"/>
          <p:nvPr/>
        </p:nvSpPr>
        <p:spPr>
          <a:xfrm>
            <a:off x="995016" y="2317090"/>
            <a:ext cx="4876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Solve the optimal control problem: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id="{375F073A-2E36-47A4-8FBD-611AA454CECE}"/>
                  </a:ext>
                </a:extLst>
              </p:cNvPr>
              <p:cNvSpPr txBox="1"/>
              <p:nvPr/>
            </p:nvSpPr>
            <p:spPr>
              <a:xfrm>
                <a:off x="817592" y="3719087"/>
                <a:ext cx="10515600" cy="255389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Theoretical guarantee for </a:t>
                </a:r>
                <a:r>
                  <a:rPr lang="en-US" altLang="zh-CN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D2C</a:t>
                </a:r>
                <a:endParaRPr lang="en-US" altLang="zh-CN" sz="20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D2C approach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provides near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optimal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solution to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second order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error between the expected episodic cost with D2C policy and the nominal episodic cost is guaranteed to be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of order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he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error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between the variance of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D2C cost and the nominal cost is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of order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5F073A-2E36-47A4-8FBD-611AA454C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92" y="3719087"/>
                <a:ext cx="10515600" cy="255389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8855EA3-6D87-40C9-8B67-BCED67167B32}"/>
              </a:ext>
            </a:extLst>
          </p:cNvPr>
          <p:cNvSpPr/>
          <p:nvPr/>
        </p:nvSpPr>
        <p:spPr>
          <a:xfrm>
            <a:off x="565746" y="269934"/>
            <a:ext cx="11033760" cy="87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badi" panose="020B0604020104020204" pitchFamily="34" charset="0"/>
              </a:rPr>
              <a:t>Decoupled Data-based </a:t>
            </a:r>
            <a:r>
              <a:rPr lang="en-US" altLang="zh-CN" sz="3200" dirty="0" smtClean="0">
                <a:latin typeface="Abadi" panose="020B0604020104020204" pitchFamily="34" charset="0"/>
              </a:rPr>
              <a:t>Control (</a:t>
            </a:r>
            <a:r>
              <a:rPr lang="en-US" altLang="zh-CN" sz="3200" dirty="0" smtClean="0">
                <a:latin typeface="Abadi" panose="020B0604020104020204" pitchFamily="34" charset="0"/>
              </a:rPr>
              <a:t>D2C) </a:t>
            </a:r>
            <a:r>
              <a:rPr lang="en-US" altLang="zh-CN" sz="3200" dirty="0">
                <a:latin typeface="Abadi" panose="020B0604020104020204" pitchFamily="34" charset="0"/>
              </a:rPr>
              <a:t>Algorithm </a:t>
            </a:r>
            <a:endParaRPr lang="zh-CN" altLang="en-US" sz="3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33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id="{375F073A-2E36-47A4-8FBD-611AA454CECE}"/>
                  </a:ext>
                </a:extLst>
              </p:cNvPr>
              <p:cNvSpPr txBox="1"/>
              <p:nvPr/>
            </p:nvSpPr>
            <p:spPr>
              <a:xfrm>
                <a:off x="579120" y="1662664"/>
                <a:ext cx="10887456" cy="497157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Open-loop Optimization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Solve the open-loop optimization problem using gradient descend method to get the nominal control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System Identification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Linearize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identify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discretized system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along the nominal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trajectory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Feedback Gain Design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Calculate the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LQR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feedback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at each time step along the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nominal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trajectory.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       Finally</a:t>
                </a:r>
                <a:r>
                  <a:rPr lang="en-US" altLang="zh-CN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the closed-loop control policy is given </a:t>
                </a:r>
                <a:r>
                  <a:rPr lang="en-US" altLang="zh-CN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by</a:t>
                </a:r>
              </a:p>
              <a:p>
                <a:pPr lvl="1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altLang="zh-CN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	     </a:t>
                </a:r>
                <a:r>
                  <a:rPr lang="en-US" altLang="zh-CN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𝑲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𝜹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5F073A-2E36-47A4-8FBD-611AA454C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662664"/>
                <a:ext cx="10887456" cy="4971574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8855EA3-6D87-40C9-8B67-BCED67167B32}"/>
              </a:ext>
            </a:extLst>
          </p:cNvPr>
          <p:cNvSpPr/>
          <p:nvPr/>
        </p:nvSpPr>
        <p:spPr>
          <a:xfrm>
            <a:off x="579120" y="256814"/>
            <a:ext cx="11033760" cy="87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badi" panose="020B0604020104020204" pitchFamily="34" charset="0"/>
              </a:rPr>
              <a:t>Decoupled Data-based </a:t>
            </a:r>
            <a:r>
              <a:rPr lang="en-US" altLang="zh-CN" sz="3200" dirty="0" smtClean="0">
                <a:latin typeface="Abadi" panose="020B0604020104020204" pitchFamily="34" charset="0"/>
              </a:rPr>
              <a:t>Control (D2C) </a:t>
            </a:r>
            <a:r>
              <a:rPr lang="en-US" altLang="zh-CN" sz="3200" dirty="0">
                <a:latin typeface="Abadi" panose="020B0604020104020204" pitchFamily="34" charset="0"/>
              </a:rPr>
              <a:t>Algorithm </a:t>
            </a:r>
            <a:endParaRPr lang="zh-CN" altLang="en-US" sz="3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59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416.573"/>
  <p:tag name="LATEXADDIN" val="\documentclass{article}&#10;\usepackage{amsmath}&#10;\pagestyle{empty}&#10;\begin{document}&#10;&#10;\begin{align*}&#10; &amp;\ddot{N}M_s + NK_s = W+\Omega P^T&#10;\end{align*}&#10;&#10;&#10;\end{document}"/>
  <p:tag name="IGUANATEXSIZE" val="20"/>
  <p:tag name="IGUANATEXCURSOR" val="132"/>
  <p:tag name="TRANSPARENCY" val="True"/>
  <p:tag name="FILENAME" val=""/>
  <p:tag name="LATEXENGINEID" val="0"/>
  <p:tag name="TEMPFOLDER" val="C:\Users\Raman\Deskto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473.1909"/>
  <p:tag name="LATEXADDIN" val="\documentclass{article}&#10;\usepackage{amsmath}&#10;\pagestyle{empty}&#10;\begin{document}&#10;&#10;\begin{equation*}&#10;    NP = D&#10;\end{equation*}&#10;&#10;&#10;\end{document}"/>
  <p:tag name="IGUANATEXSIZE" val="20"/>
  <p:tag name="IGUANATEXCURSOR" val="110"/>
  <p:tag name="TRANSPARENCY" val="True"/>
  <p:tag name="FILENAME" val=""/>
  <p:tag name="LATEXENGINEID" val="0"/>
  <p:tag name="TEMPFOLDER" val="C:\Users\Raman\Deskto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529.434"/>
  <p:tag name="LATEXADDIN" val="\documentclass{article}&#10;\usepackage{amsmath}&#10;\pagestyle{empty}&#10;\begin{document}&#10;&#10;\begin{align*}&#10;\ddot{\eta}_2U_2^T M_sU_2+\eta_2U_2^T{K_s}U_2&amp;=WU_2-\eta_1U_1^T{K_s}U_2 &#10;\end{align*}&#10;&#10;\end{document}"/>
  <p:tag name="IGUANATEXSIZE" val="20"/>
  <p:tag name="IGUANATEXCURSOR" val="158"/>
  <p:tag name="TRANSPARENCY" val="True"/>
  <p:tag name="FILENAME" val=""/>
  <p:tag name="LATEXENGINEID" val="0"/>
  <p:tag name="TEMPFOLDER" val="C:\Users\Raman\Deskto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608.174"/>
  <p:tag name="LATEXADDIN" val="\documentclass{article}&#10;\usepackage{amsmath}&#10;\pagestyle{empty}&#10;\begin{document}&#10;&#10;\begin{align}&#10;    \nonumber E = Y-\Bar{Y}&#10;\end{align}&#10;&#10;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14.623"/>
  <p:tag name="LATEXADDIN" val="\documentclass{article}&#10;\usepackage{amsmath}&#10;\pagestyle{empty}&#10;\begin{document}&#10;&#10;\begin{align}&#10;    \nonumber \ddot{E}+\Psi\dot{E}+\Theta E = 0\end{align}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1517.06"/>
  <p:tag name="LATEXADDIN" val="\documentclass{article}&#10;\usepackage{amsmath}&#10;\pagestyle{empty}&#10;\begin{document}&#10;&#10;&#10;\begin{align}&#10;   \nonumber \begin{bmatrix}&#10;    \Gamma_1 \\ \Gamma_2 \\ \vdots \\ \Gamma_{n_r}&#10;    \end{bmatrix} \gamma = \begin{bmatrix}&#10;    \mu_1  \\ \mu_2 \\ \vdots \\ \mu_{n_r}&#10;    \end{bmatrix}, ~~~~~ \gamma \geq 0&#10;    \label{eq:final_control_pos}&#10;\end{align}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</TotalTime>
  <Words>476</Words>
  <Application>Microsoft Office PowerPoint</Application>
  <PresentationFormat>宽屏</PresentationFormat>
  <Paragraphs>98</Paragraphs>
  <Slides>18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Abadi</vt:lpstr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Modeling and Control of Tensegrity Robots</dc:title>
  <dc:creator>Ran Wang</dc:creator>
  <cp:lastModifiedBy>冉 王</cp:lastModifiedBy>
  <cp:revision>76</cp:revision>
  <dcterms:created xsi:type="dcterms:W3CDTF">2019-09-07T22:17:44Z</dcterms:created>
  <dcterms:modified xsi:type="dcterms:W3CDTF">2019-09-11T04:23:36Z</dcterms:modified>
</cp:coreProperties>
</file>